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80" r:id="rId3"/>
    <p:sldMasterId id="2147483692" r:id="rId4"/>
  </p:sldMasterIdLst>
  <p:notesMasterIdLst>
    <p:notesMasterId r:id="rId21"/>
  </p:notesMasterIdLst>
  <p:sldIdLst>
    <p:sldId id="11257" r:id="rId5"/>
    <p:sldId id="354" r:id="rId6"/>
    <p:sldId id="378" r:id="rId7"/>
    <p:sldId id="257" r:id="rId8"/>
    <p:sldId id="10831" r:id="rId9"/>
    <p:sldId id="11270" r:id="rId10"/>
    <p:sldId id="11302" r:id="rId11"/>
    <p:sldId id="11355" r:id="rId12"/>
    <p:sldId id="262" r:id="rId13"/>
    <p:sldId id="11133" r:id="rId14"/>
    <p:sldId id="11363" r:id="rId15"/>
    <p:sldId id="11366" r:id="rId16"/>
    <p:sldId id="11367" r:id="rId17"/>
    <p:sldId id="11368" r:id="rId18"/>
    <p:sldId id="11369" r:id="rId19"/>
    <p:sldId id="11258" r:id="rId2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PT Rungis" id="{E2444A9C-0BA9-45F4-82D7-049F0D9F2781}">
          <p14:sldIdLst>
            <p14:sldId id="11257"/>
            <p14:sldId id="354"/>
            <p14:sldId id="378"/>
            <p14:sldId id="257"/>
            <p14:sldId id="10831"/>
            <p14:sldId id="11270"/>
            <p14:sldId id="11302"/>
            <p14:sldId id="11355"/>
            <p14:sldId id="262"/>
            <p14:sldId id="11133"/>
            <p14:sldId id="11363"/>
            <p14:sldId id="11366"/>
            <p14:sldId id="11367"/>
            <p14:sldId id="11368"/>
            <p14:sldId id="11369"/>
            <p14:sldId id="11258"/>
          </p14:sldIdLst>
        </p14:section>
        <p14:section name="Méthodologie" id="{B54B04AD-8CCE-4CA3-9C97-E44BD6D68E3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02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MBERT" initials="G" lastIdx="1" clrIdx="0">
    <p:extLst>
      <p:ext uri="{19B8F6BF-5375-455C-9EA6-DF929625EA0E}">
        <p15:presenceInfo xmlns:p15="http://schemas.microsoft.com/office/powerpoint/2012/main" userId="S-1-5-21-1240922068-2885318812-1997934055-116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B8B"/>
    <a:srgbClr val="0090AC"/>
    <a:srgbClr val="E6E6E6"/>
    <a:srgbClr val="DB001C"/>
    <a:srgbClr val="FF0017"/>
    <a:srgbClr val="C00000"/>
    <a:srgbClr val="FFFFFF"/>
    <a:srgbClr val="E86678"/>
    <a:srgbClr val="F6C2C9"/>
    <a:srgbClr val="434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3750" autoAdjust="0"/>
  </p:normalViewPr>
  <p:slideViewPr>
    <p:cSldViewPr snapToGrid="0">
      <p:cViewPr varScale="1">
        <p:scale>
          <a:sx n="74" d="100"/>
          <a:sy n="74" d="100"/>
        </p:scale>
        <p:origin x="364" y="56"/>
      </p:cViewPr>
      <p:guideLst>
        <p:guide orient="horz" pos="302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43628-B3E7-4AE4-A9AB-2C3BCC208425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6BFFB-5E3E-45C0-99DD-D876C4A043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70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AD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6BFFB-5E3E-45C0-99DD-D876C4A043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5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79768" y="4715159"/>
            <a:ext cx="5438140" cy="446698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56BFFB-5E3E-45C0-99DD-D876C4A043F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00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qui est présent sur le territoire et les </a:t>
            </a:r>
          </a:p>
          <a:p>
            <a:r>
              <a:rPr lang="fr-FR" dirty="0"/>
              <a:t>Les points de fragilité sur le territoire.</a:t>
            </a:r>
          </a:p>
          <a:p>
            <a:r>
              <a:rPr lang="fr-FR" dirty="0"/>
              <a:t>Point d’appui sur le territoire sur l’Afpa et des manques, </a:t>
            </a:r>
            <a:r>
              <a:rPr lang="fr-FR" dirty="0" err="1"/>
              <a:t>Aftral</a:t>
            </a:r>
            <a:r>
              <a:rPr lang="fr-FR" dirty="0"/>
              <a:t> souhaite s’implanter sur le </a:t>
            </a:r>
            <a:r>
              <a:rPr lang="fr-FR" dirty="0" err="1"/>
              <a:t>terrotoire</a:t>
            </a:r>
            <a:r>
              <a:rPr lang="fr-FR" dirty="0"/>
              <a:t>. Manque de</a:t>
            </a:r>
          </a:p>
          <a:p>
            <a:r>
              <a:rPr lang="fr-FR" dirty="0"/>
              <a:t>Emploi </a:t>
            </a:r>
            <a:r>
              <a:rPr lang="fr-FR" dirty="0" err="1"/>
              <a:t>conditui</a:t>
            </a:r>
            <a:endParaRPr lang="fr-FR" dirty="0"/>
          </a:p>
          <a:p>
            <a:r>
              <a:rPr lang="fr-FR" sz="1200" b="1" dirty="0">
                <a:highlight>
                  <a:srgbClr val="FFFF00"/>
                </a:highlight>
              </a:rPr>
              <a:t>et de garantir au </a:t>
            </a:r>
            <a:r>
              <a:rPr lang="fr-FR" sz="1200" b="1" dirty="0">
                <a:solidFill>
                  <a:schemeClr val="tx2"/>
                </a:solidFill>
                <a:highlight>
                  <a:srgbClr val="FFFF00"/>
                </a:highlight>
              </a:rPr>
              <a:t>territoire</a:t>
            </a:r>
            <a:r>
              <a:rPr lang="fr-FR" sz="1200" b="1" dirty="0">
                <a:highlight>
                  <a:srgbClr val="FFFF00"/>
                </a:highlight>
              </a:rPr>
              <a:t> que les emplois créés bénéficieront à la population locale pour assurer l’acceptabilité du projet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6BFFB-5E3E-45C0-99DD-D876C4A043F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31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914644" y="0"/>
            <a:ext cx="6277356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0F6167A2-8D54-4AE2-9D69-311633C94E7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86000" y="1671144"/>
            <a:ext cx="5327999" cy="3600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4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1"/>
            <a:ext cx="333425" cy="1566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9" name="Connecteur droit 8"/>
          <p:cNvCxnSpPr/>
          <p:nvPr userDrawn="1"/>
        </p:nvCxnSpPr>
        <p:spPr bwMode="gray">
          <a:xfrm>
            <a:off x="485999" y="6264324"/>
            <a:ext cx="5328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727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0CD40-B155-4819-8643-E619902BA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0"/>
            <a:ext cx="333425" cy="15667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C134E-2F63-49DC-8003-FCAD57FF655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fr-FR" noProof="0"/>
              <a:t>Texte de niveau 1</a:t>
            </a:r>
          </a:p>
          <a:p>
            <a:pPr lvl="1"/>
            <a:r>
              <a:rPr lang="fr-FR" noProof="0"/>
              <a:t>Texte de niveau 2</a:t>
            </a:r>
          </a:p>
          <a:p>
            <a:pPr lvl="2"/>
            <a:r>
              <a:rPr lang="fr-FR" noProof="0"/>
              <a:t>Texte de niveau 3</a:t>
            </a:r>
          </a:p>
          <a:p>
            <a:pPr lvl="3"/>
            <a:r>
              <a:rPr lang="fr-FR" noProof="0"/>
              <a:t>Texte de niveau 4</a:t>
            </a:r>
          </a:p>
          <a:p>
            <a:pPr lvl="4"/>
            <a:r>
              <a:rPr lang="fr-FR" noProof="0"/>
              <a:t>Texte de 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FBD694-1A05-498C-B568-DC861251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EC205A6-0267-4AF8-92AF-8EED6BDA4712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03376-6B3C-4C35-9493-45381CC5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B8E3-19EC-4C6D-8B8D-13E095B0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6000" y="1670400"/>
            <a:ext cx="7344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61795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4644" y="0"/>
            <a:ext cx="62773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6"/>
          <p:cNvSpPr txBox="1">
            <a:spLocks noGrp="1"/>
          </p:cNvSpPr>
          <p:nvPr>
            <p:ph type="subTitle" idx="1"/>
          </p:nvPr>
        </p:nvSpPr>
        <p:spPr>
          <a:xfrm>
            <a:off x="486000" y="1671144"/>
            <a:ext cx="5327999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lvl="1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title"/>
          </p:nvPr>
        </p:nvSpPr>
        <p:spPr>
          <a:xfrm>
            <a:off x="486000" y="382241"/>
            <a:ext cx="333425" cy="1566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180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" name="Google Shape;22;p26"/>
          <p:cNvCxnSpPr/>
          <p:nvPr/>
        </p:nvCxnSpPr>
        <p:spPr>
          <a:xfrm>
            <a:off x="485999" y="6264324"/>
            <a:ext cx="5328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6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ftr" idx="11"/>
          </p:nvPr>
        </p:nvSpPr>
        <p:spPr>
          <a:xfrm>
            <a:off x="815972" y="6340509"/>
            <a:ext cx="7014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45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ftr" idx="11"/>
          </p:nvPr>
        </p:nvSpPr>
        <p:spPr>
          <a:xfrm>
            <a:off x="815972" y="6340509"/>
            <a:ext cx="7014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486000" y="443444"/>
            <a:ext cx="11050822" cy="488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2"/>
          </p:nvPr>
        </p:nvSpPr>
        <p:spPr>
          <a:xfrm>
            <a:off x="486000" y="1291813"/>
            <a:ext cx="11050822" cy="473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048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570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itre">
  <p:cSld name="Chapitr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1200" y="0"/>
            <a:ext cx="12189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5812" y="0"/>
            <a:ext cx="60761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8"/>
          <p:cNvSpPr txBox="1">
            <a:spLocks noGrp="1"/>
          </p:cNvSpPr>
          <p:nvPr>
            <p:ph type="subTitle" idx="1"/>
          </p:nvPr>
        </p:nvSpPr>
        <p:spPr>
          <a:xfrm>
            <a:off x="486000" y="1671144"/>
            <a:ext cx="5327999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lvl="1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ftr" idx="11"/>
          </p:nvPr>
        </p:nvSpPr>
        <p:spPr>
          <a:xfrm>
            <a:off x="815971" y="6340509"/>
            <a:ext cx="4998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title"/>
          </p:nvPr>
        </p:nvSpPr>
        <p:spPr>
          <a:xfrm>
            <a:off x="486000" y="382241"/>
            <a:ext cx="333425" cy="1566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180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28"/>
          <p:cNvCxnSpPr/>
          <p:nvPr/>
        </p:nvCxnSpPr>
        <p:spPr>
          <a:xfrm>
            <a:off x="485999" y="6264324"/>
            <a:ext cx="5328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" name="Google Shape;41;p28"/>
          <p:cNvCxnSpPr/>
          <p:nvPr/>
        </p:nvCxnSpPr>
        <p:spPr>
          <a:xfrm>
            <a:off x="738552" y="6340509"/>
            <a:ext cx="0" cy="144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43774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visuel">
  <p:cSld name="TItre et contenu visue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ftr" idx="11"/>
          </p:nvPr>
        </p:nvSpPr>
        <p:spPr>
          <a:xfrm>
            <a:off x="815972" y="6340509"/>
            <a:ext cx="7014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6" name="Google Shape;46;p29"/>
          <p:cNvSpPr>
            <a:spLocks noGrp="1"/>
          </p:cNvSpPr>
          <p:nvPr>
            <p:ph type="pic" idx="2"/>
          </p:nvPr>
        </p:nvSpPr>
        <p:spPr>
          <a:xfrm>
            <a:off x="6108000" y="468324"/>
            <a:ext cx="6084000" cy="58032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7" name="Google Shape;47;p29"/>
          <p:cNvSpPr txBox="1">
            <a:spLocks noGrp="1"/>
          </p:cNvSpPr>
          <p:nvPr>
            <p:ph type="body" idx="1"/>
          </p:nvPr>
        </p:nvSpPr>
        <p:spPr>
          <a:xfrm>
            <a:off x="485999" y="468324"/>
            <a:ext cx="5454000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485999" y="1554965"/>
            <a:ext cx="5454000" cy="462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048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455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2 colonnes">
  <p:cSld name="Titre et contenu 2 colonne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815972" y="6340509"/>
            <a:ext cx="7014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1"/>
          </p:nvPr>
        </p:nvSpPr>
        <p:spPr>
          <a:xfrm>
            <a:off x="485998" y="456897"/>
            <a:ext cx="11140687" cy="508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2"/>
          </p:nvPr>
        </p:nvSpPr>
        <p:spPr>
          <a:xfrm>
            <a:off x="485999" y="1315584"/>
            <a:ext cx="5454000" cy="467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048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3"/>
          </p:nvPr>
        </p:nvSpPr>
        <p:spPr>
          <a:xfrm>
            <a:off x="6172686" y="1315583"/>
            <a:ext cx="5454000" cy="467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048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599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graphique v1">
  <p:cSld name="Titre et contenu graphique v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1"/>
          <p:cNvSpPr>
            <a:spLocks noGrp="1"/>
          </p:cNvSpPr>
          <p:nvPr>
            <p:ph type="chart" idx="2"/>
          </p:nvPr>
        </p:nvSpPr>
        <p:spPr>
          <a:xfrm>
            <a:off x="6435226" y="1647825"/>
            <a:ext cx="4023224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0" rIns="0" bIns="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815972" y="6340509"/>
            <a:ext cx="7014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1"/>
          </p:nvPr>
        </p:nvSpPr>
        <p:spPr>
          <a:xfrm>
            <a:off x="485999" y="500045"/>
            <a:ext cx="3420000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3"/>
          </p:nvPr>
        </p:nvSpPr>
        <p:spPr>
          <a:xfrm>
            <a:off x="494918" y="1679591"/>
            <a:ext cx="3420000" cy="432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body" idx="4"/>
          </p:nvPr>
        </p:nvSpPr>
        <p:spPr>
          <a:xfrm>
            <a:off x="7365751" y="2708920"/>
            <a:ext cx="2162175" cy="195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 cap="none"/>
            </a:lvl1pPr>
            <a:lvl2pPr marL="914400" lvl="1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50"/>
              <a:buNone/>
              <a:defRPr sz="3250" b="1" cap="none"/>
            </a:lvl2pPr>
            <a:lvl3pPr marL="1371600" lvl="2" indent="-3429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5"/>
          </p:nvPr>
        </p:nvSpPr>
        <p:spPr>
          <a:xfrm>
            <a:off x="9629775" y="1609725"/>
            <a:ext cx="1847850" cy="5619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2pPr>
            <a:lvl3pPr marL="1371600" lvl="2" indent="-3429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body" idx="6"/>
          </p:nvPr>
        </p:nvSpPr>
        <p:spPr>
          <a:xfrm>
            <a:off x="10315575" y="5057775"/>
            <a:ext cx="1847850" cy="5619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2pPr>
            <a:lvl3pPr marL="1371600" lvl="2" indent="-3429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body" idx="7"/>
          </p:nvPr>
        </p:nvSpPr>
        <p:spPr>
          <a:xfrm>
            <a:off x="4724400" y="4781550"/>
            <a:ext cx="1847850" cy="5619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2pPr>
            <a:lvl3pPr marL="1371600" lvl="2" indent="-3429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body" idx="8"/>
          </p:nvPr>
        </p:nvSpPr>
        <p:spPr>
          <a:xfrm>
            <a:off x="4333875" y="3943350"/>
            <a:ext cx="1847850" cy="5619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2pPr>
            <a:lvl3pPr marL="1371600" lvl="2" indent="-3429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9"/>
          </p:nvPr>
        </p:nvSpPr>
        <p:spPr>
          <a:xfrm>
            <a:off x="4676775" y="2381250"/>
            <a:ext cx="1847850" cy="5619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2pPr>
            <a:lvl3pPr marL="1371600" lvl="2" indent="-3429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26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graphique v2">
  <p:cSld name="Titre et contenu graphique v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>
            <a:spLocks noGrp="1"/>
          </p:cNvSpPr>
          <p:nvPr>
            <p:ph type="chart" idx="2"/>
          </p:nvPr>
        </p:nvSpPr>
        <p:spPr>
          <a:xfrm>
            <a:off x="6096000" y="700643"/>
            <a:ext cx="4476750" cy="39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0" rIns="0" bIns="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815972" y="6340509"/>
            <a:ext cx="7014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>
            <a:off x="485999" y="508785"/>
            <a:ext cx="4476750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3"/>
          </p:nvPr>
        </p:nvSpPr>
        <p:spPr>
          <a:xfrm>
            <a:off x="485999" y="1662589"/>
            <a:ext cx="4476750" cy="411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048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4"/>
          </p:nvPr>
        </p:nvSpPr>
        <p:spPr>
          <a:xfrm>
            <a:off x="9120337" y="1422400"/>
            <a:ext cx="1599404" cy="1424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  <a:defRPr sz="1150" b="1" cap="none"/>
            </a:lvl1pPr>
            <a:lvl2pPr marL="914400" lvl="1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50"/>
              <a:buNone/>
              <a:defRPr sz="2450" b="1" cap="none"/>
            </a:lvl2pPr>
            <a:lvl3pPr marL="1371600" lvl="2" indent="-3429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898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 graphique v2">
  <p:cSld name="1_Titre et contenu graphique v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3"/>
          <p:cNvSpPr>
            <a:spLocks noGrp="1"/>
          </p:cNvSpPr>
          <p:nvPr>
            <p:ph type="chart" idx="2"/>
          </p:nvPr>
        </p:nvSpPr>
        <p:spPr>
          <a:xfrm>
            <a:off x="5308600" y="1647825"/>
            <a:ext cx="5408166" cy="280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0" rIns="0" bIns="0" anchor="ctr" anchorCtr="0">
            <a:noAutofit/>
          </a:bodyPr>
          <a:lstStyle>
            <a:lvl1pPr marR="0" lvl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ftr" idx="11"/>
          </p:nvPr>
        </p:nvSpPr>
        <p:spPr>
          <a:xfrm>
            <a:off x="815972" y="6340509"/>
            <a:ext cx="7014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body" idx="1"/>
          </p:nvPr>
        </p:nvSpPr>
        <p:spPr>
          <a:xfrm>
            <a:off x="485999" y="613628"/>
            <a:ext cx="4057426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body" idx="3"/>
          </p:nvPr>
        </p:nvSpPr>
        <p:spPr>
          <a:xfrm>
            <a:off x="485998" y="1708017"/>
            <a:ext cx="4057425" cy="4239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048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body" idx="4"/>
          </p:nvPr>
        </p:nvSpPr>
        <p:spPr>
          <a:xfrm>
            <a:off x="6600057" y="4622800"/>
            <a:ext cx="3349722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None/>
              <a:defRPr sz="1150" b="1" cap="none"/>
            </a:lvl1pPr>
            <a:lvl2pPr marL="914400" lvl="1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50"/>
              <a:buNone/>
              <a:defRPr sz="2450" b="1" cap="none"/>
            </a:lvl2pPr>
            <a:lvl3pPr marL="1371600" lvl="2" indent="-3429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350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fond rouge">
  <p:cSld name="Titre et contenu fond roug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4"/>
          <p:cNvSpPr/>
          <p:nvPr/>
        </p:nvSpPr>
        <p:spPr>
          <a:xfrm>
            <a:off x="2400" y="0"/>
            <a:ext cx="12189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4"/>
          <p:cNvSpPr txBox="1">
            <a:spLocks noGrp="1"/>
          </p:cNvSpPr>
          <p:nvPr>
            <p:ph type="title"/>
          </p:nvPr>
        </p:nvSpPr>
        <p:spPr>
          <a:xfrm>
            <a:off x="486000" y="382240"/>
            <a:ext cx="333425" cy="1566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180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1"/>
          </p:nvPr>
        </p:nvSpPr>
        <p:spPr>
          <a:xfrm>
            <a:off x="485998" y="1834179"/>
            <a:ext cx="10640623" cy="4272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048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4pPr>
            <a:lvl5pPr marL="2286000" lvl="4" indent="-342900" algn="l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ftr" idx="11"/>
          </p:nvPr>
        </p:nvSpPr>
        <p:spPr>
          <a:xfrm>
            <a:off x="815972" y="6340509"/>
            <a:ext cx="7014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body" idx="2"/>
          </p:nvPr>
        </p:nvSpPr>
        <p:spPr>
          <a:xfrm>
            <a:off x="486000" y="696180"/>
            <a:ext cx="10640624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3" name="Google Shape;93;p34"/>
          <p:cNvCxnSpPr/>
          <p:nvPr/>
        </p:nvCxnSpPr>
        <p:spPr>
          <a:xfrm>
            <a:off x="738552" y="6340509"/>
            <a:ext cx="0" cy="144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4" name="Google Shape;9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19799" y="6311934"/>
            <a:ext cx="1260000" cy="359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34"/>
          <p:cNvCxnSpPr/>
          <p:nvPr/>
        </p:nvCxnSpPr>
        <p:spPr>
          <a:xfrm>
            <a:off x="485999" y="6264324"/>
            <a:ext cx="1121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0251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1200" y="0"/>
            <a:ext cx="121896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15812" y="0"/>
            <a:ext cx="6076188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0F6167A2-8D54-4AE2-9D69-311633C94E7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86000" y="1671144"/>
            <a:ext cx="5327999" cy="3600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10A41B-D88A-4AD8-8246-AE964B10AE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BDCCE51-138F-4EAF-AD5A-756BFC01C927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4BF415-CE83-4B20-9A75-0930A9CA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815971" y="6340509"/>
            <a:ext cx="4998028" cy="360000"/>
          </a:xfrm>
        </p:spPr>
        <p:txBody>
          <a:bodyPr/>
          <a:lstStyle/>
          <a:p>
            <a:r>
              <a:rPr lang="fr-FR" dirty="0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3DF1A4-EDEA-4849-88A6-45030CDD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1"/>
            <a:ext cx="333425" cy="1566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9" name="Connecteur droit 8"/>
          <p:cNvCxnSpPr/>
          <p:nvPr userDrawn="1"/>
        </p:nvCxnSpPr>
        <p:spPr bwMode="gray">
          <a:xfrm>
            <a:off x="485999" y="6264324"/>
            <a:ext cx="5328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 bwMode="gray">
          <a:xfrm>
            <a:off x="738552" y="6340509"/>
            <a:ext cx="0" cy="144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318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FBD694-1A05-498C-B568-DC861251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EC205A6-0267-4AF8-92AF-8EED6BDA4712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03376-6B3C-4C35-9493-45381CC5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B8E3-19EC-4C6D-8B8D-13E095B0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6001" y="443444"/>
            <a:ext cx="11050823" cy="48804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A0D7D73-EFA3-4AAD-97E0-B64339BE07CB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486001" y="1291814"/>
            <a:ext cx="11050823" cy="4737511"/>
          </a:xfrm>
        </p:spPr>
        <p:txBody>
          <a:bodyPr/>
          <a:lstStyle>
            <a:lvl1pPr>
              <a:defRPr sz="1400"/>
            </a:lvl1pPr>
            <a:lvl3pPr>
              <a:defRPr sz="1200"/>
            </a:lvl3pPr>
            <a:lvl4pPr>
              <a:defRPr sz="1100"/>
            </a:lvl4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1158570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914644" y="0"/>
            <a:ext cx="6277356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0F6167A2-8D54-4AE2-9D69-311633C94E7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86000" y="1671144"/>
            <a:ext cx="5327999" cy="3600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4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1"/>
            <a:ext cx="333425" cy="1566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9" name="Connecteur droit 8"/>
          <p:cNvCxnSpPr/>
          <p:nvPr userDrawn="1"/>
        </p:nvCxnSpPr>
        <p:spPr bwMode="gray">
          <a:xfrm>
            <a:off x="485999" y="6264324"/>
            <a:ext cx="5328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2723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1200" y="0"/>
            <a:ext cx="121896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15812" y="0"/>
            <a:ext cx="6076188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0F6167A2-8D54-4AE2-9D69-311633C94E7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86000" y="1671144"/>
            <a:ext cx="5327999" cy="3600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10A41B-D88A-4AD8-8246-AE964B10AE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BDCCE51-138F-4EAF-AD5A-756BFC01C927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4BF415-CE83-4B20-9A75-0930A9CA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815971" y="6340509"/>
            <a:ext cx="4998028" cy="360000"/>
          </a:xfrm>
        </p:spPr>
        <p:txBody>
          <a:bodyPr/>
          <a:lstStyle/>
          <a:p>
            <a:r>
              <a:rPr lang="fr-FR" dirty="0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3DF1A4-EDEA-4849-88A6-45030CDD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1"/>
            <a:ext cx="333425" cy="1566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9" name="Connecteur droit 8"/>
          <p:cNvCxnSpPr/>
          <p:nvPr userDrawn="1"/>
        </p:nvCxnSpPr>
        <p:spPr bwMode="gray">
          <a:xfrm>
            <a:off x="485999" y="6264324"/>
            <a:ext cx="5328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 bwMode="gray">
          <a:xfrm>
            <a:off x="738552" y="6340509"/>
            <a:ext cx="0" cy="144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014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108000" y="468324"/>
            <a:ext cx="6084000" cy="5803200"/>
          </a:xfrm>
          <a:solidFill>
            <a:schemeClr val="bg1">
              <a:lumMod val="8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5999" y="468324"/>
            <a:ext cx="5454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5999" y="1554965"/>
            <a:ext cx="5454000" cy="4628238"/>
          </a:xfrm>
        </p:spPr>
        <p:txBody>
          <a:bodyPr/>
          <a:lstStyle>
            <a:lvl1pPr>
              <a:defRPr sz="1400"/>
            </a:lvl1pPr>
            <a:lvl3pPr>
              <a:defRPr sz="1200"/>
            </a:lvl3pPr>
            <a:lvl4pPr>
              <a:defRPr sz="1100"/>
            </a:lvl4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981055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FBD694-1A05-498C-B568-DC861251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EC205A6-0267-4AF8-92AF-8EED6BDA4712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03376-6B3C-4C35-9493-45381CC5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B8E3-19EC-4C6D-8B8D-13E095B0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6000" y="443444"/>
            <a:ext cx="11050822" cy="48804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A0D7D73-EFA3-4AAD-97E0-B64339BE07CB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486000" y="1291813"/>
            <a:ext cx="11050822" cy="4737511"/>
          </a:xfrm>
        </p:spPr>
        <p:txBody>
          <a:bodyPr/>
          <a:lstStyle>
            <a:lvl1pPr>
              <a:defRPr sz="1400"/>
            </a:lvl1pPr>
            <a:lvl3pPr>
              <a:defRPr sz="1200"/>
            </a:lvl3pPr>
            <a:lvl4pPr>
              <a:defRPr sz="1100"/>
            </a:lvl4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530741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5998" y="456897"/>
            <a:ext cx="11140687" cy="50877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5999" y="1315584"/>
            <a:ext cx="5454000" cy="4675018"/>
          </a:xfrm>
        </p:spPr>
        <p:txBody>
          <a:bodyPr/>
          <a:lstStyle>
            <a:lvl1pPr>
              <a:defRPr sz="1400"/>
            </a:lvl1pPr>
            <a:lvl3pPr>
              <a:defRPr sz="1200"/>
            </a:lvl3pPr>
            <a:lvl4pPr>
              <a:defRPr sz="1100"/>
            </a:lvl4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172686" y="1315583"/>
            <a:ext cx="5454000" cy="4675018"/>
          </a:xfrm>
        </p:spPr>
        <p:txBody>
          <a:bodyPr/>
          <a:lstStyle>
            <a:lvl1pPr>
              <a:defRPr sz="1400"/>
            </a:lvl1pPr>
            <a:lvl3pPr>
              <a:defRPr sz="1200"/>
            </a:lvl3pPr>
            <a:lvl4pPr>
              <a:defRPr sz="1100"/>
            </a:lvl4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882384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graphiq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graphique 16"/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6435226" y="1647825"/>
            <a:ext cx="4023224" cy="394335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5999" y="500045"/>
            <a:ext cx="3420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94918" y="1679591"/>
            <a:ext cx="3420000" cy="4328101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365751" y="2708920"/>
            <a:ext cx="2162175" cy="1954510"/>
          </a:xfrm>
        </p:spPr>
        <p:txBody>
          <a:bodyPr anchor="ctr" anchorCtr="0"/>
          <a:lstStyle>
            <a:lvl1pPr marL="3175" indent="0" algn="ctr">
              <a:lnSpc>
                <a:spcPct val="100000"/>
              </a:lnSpc>
              <a:spcAft>
                <a:spcPts val="1000"/>
              </a:spcAft>
              <a:buNone/>
              <a:defRPr sz="1500" b="1" cap="all" baseline="0"/>
            </a:lvl1pPr>
            <a:lvl2pPr marL="3175" indent="0" algn="ctr">
              <a:lnSpc>
                <a:spcPct val="100000"/>
              </a:lnSpc>
              <a:spcAft>
                <a:spcPts val="0"/>
              </a:spcAft>
              <a:buNone/>
              <a:defRPr sz="3250" b="1" cap="all" baseline="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0000 M€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9629775" y="1609725"/>
            <a:ext cx="1847850" cy="561975"/>
          </a:xfrm>
          <a:prstGeom prst="callout2">
            <a:avLst>
              <a:gd name="adj1" fmla="val 20162"/>
              <a:gd name="adj2" fmla="val -8333"/>
              <a:gd name="adj3" fmla="val 20021"/>
              <a:gd name="adj4" fmla="val -27363"/>
              <a:gd name="adj5" fmla="val 85381"/>
              <a:gd name="adj6" fmla="val -34296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l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l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0315575" y="5057775"/>
            <a:ext cx="1847850" cy="561975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28781"/>
              <a:gd name="adj5" fmla="val -31568"/>
              <a:gd name="adj6" fmla="val -42028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l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l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724400" y="4781550"/>
            <a:ext cx="1847850" cy="561975"/>
          </a:xfrm>
          <a:prstGeom prst="callout2">
            <a:avLst>
              <a:gd name="adj1" fmla="val 18750"/>
              <a:gd name="adj2" fmla="val 105843"/>
              <a:gd name="adj3" fmla="val 18750"/>
              <a:gd name="adj4" fmla="val 118385"/>
              <a:gd name="adj5" fmla="val -19703"/>
              <a:gd name="adj6" fmla="val 133745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r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r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333875" y="3943350"/>
            <a:ext cx="1847850" cy="561975"/>
          </a:xfrm>
          <a:prstGeom prst="callout2">
            <a:avLst>
              <a:gd name="adj1" fmla="val 20445"/>
              <a:gd name="adj2" fmla="val 105069"/>
              <a:gd name="adj3" fmla="val 20445"/>
              <a:gd name="adj4" fmla="val 117096"/>
              <a:gd name="adj5" fmla="val 5720"/>
              <a:gd name="adj6" fmla="val 137869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r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r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676775" y="2381250"/>
            <a:ext cx="1847850" cy="561975"/>
          </a:xfrm>
          <a:prstGeom prst="callout2">
            <a:avLst>
              <a:gd name="adj1" fmla="val 18750"/>
              <a:gd name="adj2" fmla="val 102492"/>
              <a:gd name="adj3" fmla="val 18750"/>
              <a:gd name="adj4" fmla="val 115292"/>
              <a:gd name="adj5" fmla="val 59110"/>
              <a:gd name="adj6" fmla="val 132457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r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r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526493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graphiq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graphique 16"/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6096000" y="700643"/>
            <a:ext cx="4476750" cy="3940175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5999" y="508785"/>
            <a:ext cx="447675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5999" y="1662589"/>
            <a:ext cx="4476750" cy="4119085"/>
          </a:xfrm>
        </p:spPr>
        <p:txBody>
          <a:bodyPr/>
          <a:lstStyle>
            <a:lvl1pPr>
              <a:defRPr sz="1400"/>
            </a:lvl1pPr>
            <a:lvl3pPr>
              <a:defRPr sz="1200"/>
            </a:lvl3pPr>
            <a:lvl4pPr>
              <a:defRPr sz="1100"/>
            </a:lvl4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120337" y="1422400"/>
            <a:ext cx="1599404" cy="1424930"/>
          </a:xfrm>
        </p:spPr>
        <p:txBody>
          <a:bodyPr anchor="b" anchorCtr="0"/>
          <a:lstStyle>
            <a:lvl1pPr marL="3175" indent="0" algn="ctr">
              <a:lnSpc>
                <a:spcPct val="100000"/>
              </a:lnSpc>
              <a:spcAft>
                <a:spcPts val="700"/>
              </a:spcAft>
              <a:buNone/>
              <a:defRPr sz="1150" b="1" cap="all" baseline="0"/>
            </a:lvl1pPr>
            <a:lvl2pPr marL="3175" indent="0" algn="ctr">
              <a:lnSpc>
                <a:spcPct val="100000"/>
              </a:lnSpc>
              <a:spcAft>
                <a:spcPts val="0"/>
              </a:spcAft>
              <a:buNone/>
              <a:defRPr sz="2450" b="1" cap="all" baseline="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0000 M€</a:t>
            </a:r>
          </a:p>
        </p:txBody>
      </p:sp>
    </p:spTree>
    <p:extLst>
      <p:ext uri="{BB962C8B-B14F-4D97-AF65-F5344CB8AC3E}">
        <p14:creationId xmlns:p14="http://schemas.microsoft.com/office/powerpoint/2010/main" val="3589037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graphiq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graphique 16"/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5308600" y="1647825"/>
            <a:ext cx="5408166" cy="2809875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5999" y="613628"/>
            <a:ext cx="4057426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5998" y="1708017"/>
            <a:ext cx="4057425" cy="4239856"/>
          </a:xfrm>
        </p:spPr>
        <p:txBody>
          <a:bodyPr/>
          <a:lstStyle>
            <a:lvl1pPr>
              <a:defRPr sz="1400"/>
            </a:lvl1pPr>
            <a:lvl3pPr>
              <a:defRPr sz="1200"/>
            </a:lvl3pPr>
            <a:lvl4pPr>
              <a:defRPr sz="1100"/>
            </a:lvl4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600057" y="4622800"/>
            <a:ext cx="3349722" cy="1130300"/>
          </a:xfrm>
        </p:spPr>
        <p:txBody>
          <a:bodyPr anchor="t" anchorCtr="0"/>
          <a:lstStyle>
            <a:lvl1pPr marL="3175" indent="0" algn="ctr">
              <a:lnSpc>
                <a:spcPct val="100000"/>
              </a:lnSpc>
              <a:spcAft>
                <a:spcPts val="700"/>
              </a:spcAft>
              <a:buNone/>
              <a:defRPr sz="1150" b="1" cap="all" baseline="0"/>
            </a:lvl1pPr>
            <a:lvl2pPr marL="3175" indent="0" algn="ctr">
              <a:lnSpc>
                <a:spcPct val="100000"/>
              </a:lnSpc>
              <a:spcAft>
                <a:spcPts val="0"/>
              </a:spcAft>
              <a:buNone/>
              <a:defRPr sz="2450" b="1" cap="all" baseline="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0000 M€</a:t>
            </a:r>
          </a:p>
        </p:txBody>
      </p:sp>
    </p:spTree>
    <p:extLst>
      <p:ext uri="{BB962C8B-B14F-4D97-AF65-F5344CB8AC3E}">
        <p14:creationId xmlns:p14="http://schemas.microsoft.com/office/powerpoint/2010/main" val="3676703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fond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2400" y="0"/>
            <a:ext cx="12189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D0CD40-B155-4819-8643-E619902BA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0"/>
            <a:ext cx="333425" cy="15667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C134E-2F63-49DC-8003-FCAD57FF655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485998" y="1834179"/>
            <a:ext cx="10640623" cy="4272653"/>
          </a:xfrm>
        </p:spPr>
        <p:txBody>
          <a:bodyPr/>
          <a:lstStyle>
            <a:lvl1pPr>
              <a:defRPr sz="1400"/>
            </a:lvl1pPr>
            <a:lvl3pPr>
              <a:defRPr sz="1200"/>
            </a:lvl3pPr>
            <a:lvl4pPr>
              <a:defRPr sz="1100"/>
            </a:lvl4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FBD694-1A05-498C-B568-DC861251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EC205A6-0267-4AF8-92AF-8EED6BDA4712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03376-6B3C-4C35-9493-45381CC5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B8E3-19EC-4C6D-8B8D-13E095B0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6000" y="696180"/>
            <a:ext cx="10640624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cxnSp>
        <p:nvCxnSpPr>
          <p:cNvPr id="9" name="Connecteur droit 8"/>
          <p:cNvCxnSpPr/>
          <p:nvPr userDrawn="1"/>
        </p:nvCxnSpPr>
        <p:spPr bwMode="gray">
          <a:xfrm>
            <a:off x="738552" y="6340509"/>
            <a:ext cx="0" cy="144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519799" y="6311934"/>
            <a:ext cx="1260000" cy="359999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 bwMode="gray">
          <a:xfrm>
            <a:off x="485999" y="6264324"/>
            <a:ext cx="112176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38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0"/>
            <a:ext cx="333425" cy="1566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108000" y="468324"/>
            <a:ext cx="6084000" cy="5803200"/>
          </a:xfrm>
          <a:solidFill>
            <a:schemeClr val="bg1">
              <a:lumMod val="8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fr-FR" noProof="0" dirty="0"/>
              <a:t>Sélectionner l’icône pour insérer une image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6000" y="1670400"/>
            <a:ext cx="5454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5999" y="2905200"/>
            <a:ext cx="5454000" cy="277495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1852309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0CD40-B155-4819-8643-E619902BA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0"/>
            <a:ext cx="333425" cy="1566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C134E-2F63-49DC-8003-FCAD57FF655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FBD694-1A05-498C-B568-DC861251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EC205A6-0267-4AF8-92AF-8EED6BDA4712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03376-6B3C-4C35-9493-45381CC5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B8E3-19EC-4C6D-8B8D-13E095B0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6000" y="1670400"/>
            <a:ext cx="7344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900832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1A6D7EE-807C-A70D-F93F-E46A9C0F9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07A5-3184-409B-A4F3-43B625A8BEDD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80EA09-2621-E827-E4E7-097275B0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D33EF7-F378-AAF1-9942-677E09F8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B99A-510A-412F-B89A-599D116E57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894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91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bg>
      <p:bgPr>
        <a:solidFill>
          <a:schemeClr val="accent4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7D75E57-C127-D492-CE62-29F84903EE97}"/>
              </a:ext>
            </a:extLst>
          </p:cNvPr>
          <p:cNvSpPr txBox="1"/>
          <p:nvPr userDrawn="1"/>
        </p:nvSpPr>
        <p:spPr>
          <a:xfrm>
            <a:off x="9001707" y="6544992"/>
            <a:ext cx="1694375" cy="915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700">
                <a:solidFill>
                  <a:schemeClr val="accent1"/>
                </a:solidFill>
              </a:rPr>
              <a:t>Lancement de la concertation – 25/06/2025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8E7B077-7E4B-90A4-BEDB-698DBB0C7576}"/>
              </a:ext>
            </a:extLst>
          </p:cNvPr>
          <p:cNvCxnSpPr>
            <a:cxnSpLocks/>
          </p:cNvCxnSpPr>
          <p:nvPr userDrawn="1"/>
        </p:nvCxnSpPr>
        <p:spPr>
          <a:xfrm>
            <a:off x="11860613" y="6498811"/>
            <a:ext cx="0" cy="18392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F5FC1E7-C6EC-EDE3-42C3-332932D5D1A8}"/>
              </a:ext>
            </a:extLst>
          </p:cNvPr>
          <p:cNvCxnSpPr>
            <a:cxnSpLocks/>
          </p:cNvCxnSpPr>
          <p:nvPr userDrawn="1"/>
        </p:nvCxnSpPr>
        <p:spPr>
          <a:xfrm>
            <a:off x="10798319" y="6498811"/>
            <a:ext cx="0" cy="18392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7A4BEA9F-D018-CDB8-0E50-AF04A6A96444}"/>
              </a:ext>
            </a:extLst>
          </p:cNvPr>
          <p:cNvSpPr txBox="1">
            <a:spLocks/>
          </p:cNvSpPr>
          <p:nvPr userDrawn="1"/>
        </p:nvSpPr>
        <p:spPr>
          <a:xfrm>
            <a:off x="11993309" y="6536913"/>
            <a:ext cx="48090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F689D4-C9A6-4C73-9F8A-FC2FED8DF72A}" type="slidenum">
              <a:rPr lang="fr-FR" sz="700" smtClean="0">
                <a:solidFill>
                  <a:schemeClr val="accent1"/>
                </a:solidFill>
              </a:rPr>
              <a:pPr/>
              <a:t>‹N°›</a:t>
            </a:fld>
            <a:endParaRPr lang="fr-FR" sz="700">
              <a:solidFill>
                <a:schemeClr val="accent1"/>
              </a:solidFill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4B42873-1388-A35F-8362-E352CF043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012" y="6515346"/>
            <a:ext cx="796905" cy="1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24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bg>
      <p:bgPr>
        <a:solidFill>
          <a:schemeClr val="accent3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53B71A4-A6FE-74DA-DFE6-96705A580D0B}"/>
              </a:ext>
            </a:extLst>
          </p:cNvPr>
          <p:cNvCxnSpPr>
            <a:cxnSpLocks/>
          </p:cNvCxnSpPr>
          <p:nvPr userDrawn="1"/>
        </p:nvCxnSpPr>
        <p:spPr>
          <a:xfrm>
            <a:off x="11860613" y="6498811"/>
            <a:ext cx="0" cy="18392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E9119FA-AE13-2140-D4B5-51C8DB01EECC}"/>
              </a:ext>
            </a:extLst>
          </p:cNvPr>
          <p:cNvCxnSpPr>
            <a:cxnSpLocks/>
          </p:cNvCxnSpPr>
          <p:nvPr userDrawn="1"/>
        </p:nvCxnSpPr>
        <p:spPr>
          <a:xfrm>
            <a:off x="10798319" y="6498811"/>
            <a:ext cx="0" cy="18392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972B781-D604-6A68-9A06-CD125EB081DD}"/>
              </a:ext>
            </a:extLst>
          </p:cNvPr>
          <p:cNvSpPr txBox="1">
            <a:spLocks/>
          </p:cNvSpPr>
          <p:nvPr userDrawn="1"/>
        </p:nvSpPr>
        <p:spPr>
          <a:xfrm>
            <a:off x="11993309" y="6536913"/>
            <a:ext cx="48090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F689D4-C9A6-4C73-9F8A-FC2FED8DF72A}" type="slidenum">
              <a:rPr lang="fr-FR" sz="700" smtClean="0">
                <a:solidFill>
                  <a:schemeClr val="accent1"/>
                </a:solidFill>
              </a:rPr>
              <a:pPr/>
              <a:t>‹N°›</a:t>
            </a:fld>
            <a:endParaRPr lang="fr-FR" sz="700">
              <a:solidFill>
                <a:schemeClr val="accent1"/>
              </a:solidFill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F25AA3B-F841-C1B4-61A4-1F47F6F57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012" y="6515346"/>
            <a:ext cx="796905" cy="1566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A3D9BD-7E65-88A9-57AC-5FF7B4D69C93}"/>
              </a:ext>
            </a:extLst>
          </p:cNvPr>
          <p:cNvSpPr txBox="1"/>
          <p:nvPr userDrawn="1"/>
        </p:nvSpPr>
        <p:spPr>
          <a:xfrm>
            <a:off x="9001707" y="6544992"/>
            <a:ext cx="1694375" cy="915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700">
                <a:solidFill>
                  <a:schemeClr val="accent1"/>
                </a:solidFill>
              </a:rPr>
              <a:t>Lancement de la concertation – 25/06/2025</a:t>
            </a:r>
          </a:p>
        </p:txBody>
      </p:sp>
    </p:spTree>
    <p:extLst>
      <p:ext uri="{BB962C8B-B14F-4D97-AF65-F5344CB8AC3E}">
        <p14:creationId xmlns:p14="http://schemas.microsoft.com/office/powerpoint/2010/main" val="2984791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Vide">
    <p:bg>
      <p:bgPr>
        <a:solidFill>
          <a:schemeClr val="accent2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2BB5284-F4E2-E2B9-6149-E5E8246A16BC}"/>
              </a:ext>
            </a:extLst>
          </p:cNvPr>
          <p:cNvCxnSpPr>
            <a:cxnSpLocks/>
          </p:cNvCxnSpPr>
          <p:nvPr userDrawn="1"/>
        </p:nvCxnSpPr>
        <p:spPr>
          <a:xfrm>
            <a:off x="11860613" y="6498811"/>
            <a:ext cx="0" cy="18392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6B92C66-0651-FDA3-DDE6-D85D493E6171}"/>
              </a:ext>
            </a:extLst>
          </p:cNvPr>
          <p:cNvCxnSpPr>
            <a:cxnSpLocks/>
          </p:cNvCxnSpPr>
          <p:nvPr userDrawn="1"/>
        </p:nvCxnSpPr>
        <p:spPr>
          <a:xfrm>
            <a:off x="10798319" y="6498811"/>
            <a:ext cx="0" cy="18392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64B3BD0-FD75-FB16-EE84-40A3E29FCD72}"/>
              </a:ext>
            </a:extLst>
          </p:cNvPr>
          <p:cNvSpPr txBox="1">
            <a:spLocks/>
          </p:cNvSpPr>
          <p:nvPr userDrawn="1"/>
        </p:nvSpPr>
        <p:spPr>
          <a:xfrm>
            <a:off x="11936402" y="6536913"/>
            <a:ext cx="161904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F689D4-C9A6-4C73-9F8A-FC2FED8DF72A}" type="slidenum">
              <a:rPr lang="fr-FR" sz="700" smtClean="0">
                <a:solidFill>
                  <a:schemeClr val="bg1"/>
                </a:solidFill>
              </a:rPr>
              <a:pPr/>
              <a:t>‹N°›</a:t>
            </a:fld>
            <a:endParaRPr lang="fr-FR" sz="700">
              <a:solidFill>
                <a:schemeClr val="bg1"/>
              </a:solidFill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2BCBFA6A-2155-6566-9615-90EAA2AB1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012" y="6515346"/>
            <a:ext cx="796905" cy="1566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A8BAB1-8EDB-17F0-62C6-8F7BD27B1353}"/>
              </a:ext>
            </a:extLst>
          </p:cNvPr>
          <p:cNvSpPr txBox="1"/>
          <p:nvPr userDrawn="1"/>
        </p:nvSpPr>
        <p:spPr>
          <a:xfrm>
            <a:off x="9001707" y="6544992"/>
            <a:ext cx="1694375" cy="915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700">
                <a:solidFill>
                  <a:schemeClr val="bg1"/>
                </a:solidFill>
              </a:rPr>
              <a:t>Lancement de la concertation – 25/06/2025</a:t>
            </a:r>
          </a:p>
        </p:txBody>
      </p:sp>
    </p:spTree>
    <p:extLst>
      <p:ext uri="{BB962C8B-B14F-4D97-AF65-F5344CB8AC3E}">
        <p14:creationId xmlns:p14="http://schemas.microsoft.com/office/powerpoint/2010/main" val="4229566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Vide">
    <p:bg>
      <p:bgPr>
        <a:solidFill>
          <a:schemeClr val="accent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2EBE0F0D-3E5C-C63B-4B49-C3633CDE331A}"/>
              </a:ext>
            </a:extLst>
          </p:cNvPr>
          <p:cNvCxnSpPr>
            <a:cxnSpLocks/>
          </p:cNvCxnSpPr>
          <p:nvPr userDrawn="1"/>
        </p:nvCxnSpPr>
        <p:spPr>
          <a:xfrm>
            <a:off x="11860613" y="6498811"/>
            <a:ext cx="0" cy="18392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CBDA941-518F-CC41-8091-1615156FD7FE}"/>
              </a:ext>
            </a:extLst>
          </p:cNvPr>
          <p:cNvCxnSpPr>
            <a:cxnSpLocks/>
          </p:cNvCxnSpPr>
          <p:nvPr userDrawn="1"/>
        </p:nvCxnSpPr>
        <p:spPr>
          <a:xfrm>
            <a:off x="10798319" y="6498811"/>
            <a:ext cx="0" cy="18392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17B97A98-35AE-402F-17DD-43294A5D4FB3}"/>
              </a:ext>
            </a:extLst>
          </p:cNvPr>
          <p:cNvSpPr txBox="1">
            <a:spLocks/>
          </p:cNvSpPr>
          <p:nvPr userDrawn="1"/>
        </p:nvSpPr>
        <p:spPr>
          <a:xfrm>
            <a:off x="11936402" y="6536913"/>
            <a:ext cx="161904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F689D4-C9A6-4C73-9F8A-FC2FED8DF72A}" type="slidenum">
              <a:rPr lang="fr-FR" sz="700" smtClean="0">
                <a:solidFill>
                  <a:schemeClr val="bg1"/>
                </a:solidFill>
              </a:rPr>
              <a:pPr/>
              <a:t>‹N°›</a:t>
            </a:fld>
            <a:endParaRPr lang="fr-FR" sz="700">
              <a:solidFill>
                <a:schemeClr val="bg1"/>
              </a:solidFill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A68C0C6F-FB52-25B1-2E89-022EDDC61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012" y="6515346"/>
            <a:ext cx="796905" cy="1566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46762CF-FB8C-E4A9-5029-D7D255799D58}"/>
              </a:ext>
            </a:extLst>
          </p:cNvPr>
          <p:cNvSpPr txBox="1"/>
          <p:nvPr userDrawn="1"/>
        </p:nvSpPr>
        <p:spPr>
          <a:xfrm>
            <a:off x="9001707" y="6544992"/>
            <a:ext cx="1694375" cy="915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700">
                <a:solidFill>
                  <a:schemeClr val="bg1"/>
                </a:solidFill>
              </a:rPr>
              <a:t>Lancement de la concertation – 25/06/2025</a:t>
            </a:r>
          </a:p>
        </p:txBody>
      </p:sp>
    </p:spTree>
    <p:extLst>
      <p:ext uri="{BB962C8B-B14F-4D97-AF65-F5344CB8AC3E}">
        <p14:creationId xmlns:p14="http://schemas.microsoft.com/office/powerpoint/2010/main" val="1315777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51DE7E5-DE62-857B-48AF-D327A5BFA785}"/>
              </a:ext>
            </a:extLst>
          </p:cNvPr>
          <p:cNvCxnSpPr>
            <a:cxnSpLocks/>
          </p:cNvCxnSpPr>
          <p:nvPr userDrawn="1"/>
        </p:nvCxnSpPr>
        <p:spPr>
          <a:xfrm>
            <a:off x="11860613" y="6498811"/>
            <a:ext cx="0" cy="18392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B85BCDC8-3E3B-6501-78F0-5DE4E369CC9E}"/>
              </a:ext>
            </a:extLst>
          </p:cNvPr>
          <p:cNvCxnSpPr>
            <a:cxnSpLocks/>
          </p:cNvCxnSpPr>
          <p:nvPr userDrawn="1"/>
        </p:nvCxnSpPr>
        <p:spPr>
          <a:xfrm>
            <a:off x="10798319" y="6498811"/>
            <a:ext cx="0" cy="18392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5DD2B73-23F2-5559-7084-7FA61982FC73}"/>
              </a:ext>
            </a:extLst>
          </p:cNvPr>
          <p:cNvSpPr txBox="1">
            <a:spLocks/>
          </p:cNvSpPr>
          <p:nvPr userDrawn="1"/>
        </p:nvSpPr>
        <p:spPr>
          <a:xfrm>
            <a:off x="11993309" y="6536913"/>
            <a:ext cx="48090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fr-FR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F689D4-C9A6-4C73-9F8A-FC2FED8DF72A}" type="slidenum">
              <a:rPr lang="fr-FR" sz="700" smtClean="0">
                <a:solidFill>
                  <a:schemeClr val="accent1"/>
                </a:solidFill>
              </a:rPr>
              <a:pPr/>
              <a:t>‹N°›</a:t>
            </a:fld>
            <a:endParaRPr lang="fr-FR" sz="700">
              <a:solidFill>
                <a:schemeClr val="accent1"/>
              </a:solidFill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4E7B18A4-739E-7D85-6DCB-041A7260B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012" y="6515346"/>
            <a:ext cx="796905" cy="1566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6E18689-BF06-650B-3CD7-A94B768FD671}"/>
              </a:ext>
            </a:extLst>
          </p:cNvPr>
          <p:cNvSpPr txBox="1"/>
          <p:nvPr userDrawn="1"/>
        </p:nvSpPr>
        <p:spPr>
          <a:xfrm>
            <a:off x="9001707" y="6544992"/>
            <a:ext cx="1694375" cy="9156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700">
                <a:solidFill>
                  <a:schemeClr val="accent1"/>
                </a:solidFill>
              </a:rPr>
              <a:t>Lancement de la concertation – 25/06/2025</a:t>
            </a:r>
          </a:p>
        </p:txBody>
      </p:sp>
    </p:spTree>
    <p:extLst>
      <p:ext uri="{BB962C8B-B14F-4D97-AF65-F5344CB8AC3E}">
        <p14:creationId xmlns:p14="http://schemas.microsoft.com/office/powerpoint/2010/main" val="247253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0CD40-B155-4819-8643-E619902BA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0"/>
            <a:ext cx="333425" cy="1566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C134E-2F63-49DC-8003-FCAD57FF655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FBD694-1A05-498C-B568-DC861251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EC205A6-0267-4AF8-92AF-8EED6BDA4712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03376-6B3C-4C35-9493-45381CC5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B8E3-19EC-4C6D-8B8D-13E095B0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6000" y="1670400"/>
            <a:ext cx="7344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65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0"/>
            <a:ext cx="333425" cy="15667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6000" y="1670400"/>
            <a:ext cx="5454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5999" y="2905200"/>
            <a:ext cx="5454000" cy="277495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49599" y="2905200"/>
            <a:ext cx="5454000" cy="277495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345699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graphiq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graphique 16"/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6435226" y="1647825"/>
            <a:ext cx="4023224" cy="3943350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6000" y="1670400"/>
            <a:ext cx="3420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5999" y="2905200"/>
            <a:ext cx="3420000" cy="277495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7365751" y="2708920"/>
            <a:ext cx="2162175" cy="1954510"/>
          </a:xfrm>
        </p:spPr>
        <p:txBody>
          <a:bodyPr anchor="ctr" anchorCtr="0"/>
          <a:lstStyle>
            <a:lvl1pPr marL="3175" indent="0" algn="ctr">
              <a:lnSpc>
                <a:spcPct val="100000"/>
              </a:lnSpc>
              <a:spcAft>
                <a:spcPts val="1000"/>
              </a:spcAft>
              <a:buNone/>
              <a:defRPr sz="1500" b="1" cap="all" baseline="0"/>
            </a:lvl1pPr>
            <a:lvl2pPr marL="3175" indent="0" algn="ctr">
              <a:lnSpc>
                <a:spcPct val="100000"/>
              </a:lnSpc>
              <a:spcAft>
                <a:spcPts val="0"/>
              </a:spcAft>
              <a:buNone/>
              <a:defRPr sz="3250" b="1" cap="all" baseline="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0000 M€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9629775" y="1609725"/>
            <a:ext cx="1847850" cy="561975"/>
          </a:xfrm>
          <a:prstGeom prst="callout2">
            <a:avLst>
              <a:gd name="adj1" fmla="val 20162"/>
              <a:gd name="adj2" fmla="val -8333"/>
              <a:gd name="adj3" fmla="val 20021"/>
              <a:gd name="adj4" fmla="val -27363"/>
              <a:gd name="adj5" fmla="val 85381"/>
              <a:gd name="adj6" fmla="val -34296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l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l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0315575" y="5057775"/>
            <a:ext cx="1847850" cy="561975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28781"/>
              <a:gd name="adj5" fmla="val -31568"/>
              <a:gd name="adj6" fmla="val -42028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l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l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724400" y="4781550"/>
            <a:ext cx="1847850" cy="561975"/>
          </a:xfrm>
          <a:prstGeom prst="callout2">
            <a:avLst>
              <a:gd name="adj1" fmla="val 18750"/>
              <a:gd name="adj2" fmla="val 105843"/>
              <a:gd name="adj3" fmla="val 18750"/>
              <a:gd name="adj4" fmla="val 118385"/>
              <a:gd name="adj5" fmla="val -19703"/>
              <a:gd name="adj6" fmla="val 133745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r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r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333875" y="3943350"/>
            <a:ext cx="1847850" cy="561975"/>
          </a:xfrm>
          <a:prstGeom prst="callout2">
            <a:avLst>
              <a:gd name="adj1" fmla="val 20445"/>
              <a:gd name="adj2" fmla="val 105069"/>
              <a:gd name="adj3" fmla="val 20445"/>
              <a:gd name="adj4" fmla="val 117096"/>
              <a:gd name="adj5" fmla="val 5720"/>
              <a:gd name="adj6" fmla="val 137869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r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r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676775" y="2381250"/>
            <a:ext cx="1847850" cy="561975"/>
          </a:xfrm>
          <a:prstGeom prst="callout2">
            <a:avLst>
              <a:gd name="adj1" fmla="val 18750"/>
              <a:gd name="adj2" fmla="val 102492"/>
              <a:gd name="adj3" fmla="val 18750"/>
              <a:gd name="adj4" fmla="val 115292"/>
              <a:gd name="adj5" fmla="val 59110"/>
              <a:gd name="adj6" fmla="val 132457"/>
            </a:avLst>
          </a:prstGeom>
          <a:ln w="19050">
            <a:solidFill>
              <a:schemeClr val="tx1"/>
            </a:solidFill>
            <a:miter lim="800000"/>
          </a:ln>
        </p:spPr>
        <p:txBody>
          <a:bodyPr/>
          <a:lstStyle>
            <a:lvl1pPr marL="3175" indent="0" algn="r">
              <a:lnSpc>
                <a:spcPct val="100000"/>
              </a:lnSpc>
              <a:spcAft>
                <a:spcPts val="0"/>
              </a:spcAft>
              <a:buNone/>
              <a:defRPr sz="1500" b="1" baseline="0"/>
            </a:lvl1pPr>
            <a:lvl2pPr marL="3175" indent="0" algn="r">
              <a:lnSpc>
                <a:spcPct val="100000"/>
              </a:lnSpc>
              <a:spcAft>
                <a:spcPts val="0"/>
              </a:spcAft>
              <a:buNone/>
              <a:defRPr sz="850"/>
            </a:lvl2pPr>
          </a:lstStyle>
          <a:p>
            <a:pPr lvl="0"/>
            <a:r>
              <a:rPr lang="fr-FR" dirty="0"/>
              <a:t>000 M€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05173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graphiq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graphique 16"/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6096000" y="1647825"/>
            <a:ext cx="4476750" cy="3940175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6000" y="1670400"/>
            <a:ext cx="3420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5999" y="2905200"/>
            <a:ext cx="3420000" cy="277495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9120337" y="1422400"/>
            <a:ext cx="1599404" cy="1424930"/>
          </a:xfrm>
        </p:spPr>
        <p:txBody>
          <a:bodyPr anchor="b" anchorCtr="0"/>
          <a:lstStyle>
            <a:lvl1pPr marL="3175" indent="0" algn="ctr">
              <a:lnSpc>
                <a:spcPct val="100000"/>
              </a:lnSpc>
              <a:spcAft>
                <a:spcPts val="700"/>
              </a:spcAft>
              <a:buNone/>
              <a:defRPr sz="1150" b="1" cap="all" baseline="0"/>
            </a:lvl1pPr>
            <a:lvl2pPr marL="3175" indent="0" algn="ctr">
              <a:lnSpc>
                <a:spcPct val="100000"/>
              </a:lnSpc>
              <a:spcAft>
                <a:spcPts val="0"/>
              </a:spcAft>
              <a:buNone/>
              <a:defRPr sz="2450" b="1" cap="all" baseline="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0000 M€</a:t>
            </a:r>
          </a:p>
        </p:txBody>
      </p:sp>
    </p:spTree>
    <p:extLst>
      <p:ext uri="{BB962C8B-B14F-4D97-AF65-F5344CB8AC3E}">
        <p14:creationId xmlns:p14="http://schemas.microsoft.com/office/powerpoint/2010/main" val="241463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graphiq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graphique 16"/>
          <p:cNvSpPr>
            <a:spLocks noGrp="1"/>
          </p:cNvSpPr>
          <p:nvPr>
            <p:ph type="chart" sz="quarter" idx="18" hasCustomPrompt="1"/>
          </p:nvPr>
        </p:nvSpPr>
        <p:spPr bwMode="gray">
          <a:xfrm>
            <a:off x="5308600" y="1647825"/>
            <a:ext cx="5408166" cy="2809875"/>
          </a:xfrm>
        </p:spPr>
        <p:txBody>
          <a:bodyPr tIns="900000" anchor="ctr" anchorCtr="0"/>
          <a:lstStyle>
            <a:lvl1pPr marL="0" indent="0" algn="ctr">
              <a:buNone/>
              <a:defRPr baseline="0"/>
            </a:lvl1pPr>
          </a:lstStyle>
          <a:p>
            <a:r>
              <a:rPr lang="fr-FR" noProof="0"/>
              <a:t>Sélectionner l’icône pour insérer un graphique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6000" y="1670400"/>
            <a:ext cx="3420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5999" y="2905200"/>
            <a:ext cx="3420000" cy="2774950"/>
          </a:xfrm>
        </p:spPr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600057" y="4622800"/>
            <a:ext cx="3349722" cy="1130300"/>
          </a:xfrm>
        </p:spPr>
        <p:txBody>
          <a:bodyPr anchor="t" anchorCtr="0"/>
          <a:lstStyle>
            <a:lvl1pPr marL="3175" indent="0" algn="ctr">
              <a:lnSpc>
                <a:spcPct val="100000"/>
              </a:lnSpc>
              <a:spcAft>
                <a:spcPts val="700"/>
              </a:spcAft>
              <a:buNone/>
              <a:defRPr sz="1150" b="1" cap="all" baseline="0"/>
            </a:lvl1pPr>
            <a:lvl2pPr marL="3175" indent="0" algn="ctr">
              <a:lnSpc>
                <a:spcPct val="100000"/>
              </a:lnSpc>
              <a:spcAft>
                <a:spcPts val="0"/>
              </a:spcAft>
              <a:buNone/>
              <a:defRPr sz="2450" b="1" cap="all" baseline="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0000 M€</a:t>
            </a:r>
          </a:p>
        </p:txBody>
      </p:sp>
    </p:spTree>
    <p:extLst>
      <p:ext uri="{BB962C8B-B14F-4D97-AF65-F5344CB8AC3E}">
        <p14:creationId xmlns:p14="http://schemas.microsoft.com/office/powerpoint/2010/main" val="141036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fond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gray">
          <a:xfrm>
            <a:off x="1200" y="0"/>
            <a:ext cx="12189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4D0CD40-B155-4819-8643-E619902BA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6000" y="382240"/>
            <a:ext cx="333425" cy="156675"/>
          </a:xfrm>
          <a:ln>
            <a:solidFill>
              <a:schemeClr val="bg1"/>
            </a:solidFill>
          </a:ln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C134E-2F63-49DC-8003-FCAD57FF655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FBD694-1A05-498C-B568-DC861251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EC205A6-0267-4AF8-92AF-8EED6BDA4712}" type="datetime1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003376-6B3C-4C35-9493-45381CC5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9B8E3-19EC-4C6D-8B8D-13E095B0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6000" y="1670400"/>
            <a:ext cx="7344000" cy="90011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 b="1" cap="all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fr-FR" dirty="0"/>
              <a:t>Sous-titre</a:t>
            </a:r>
          </a:p>
        </p:txBody>
      </p:sp>
      <p:cxnSp>
        <p:nvCxnSpPr>
          <p:cNvPr id="9" name="Connecteur droit 8"/>
          <p:cNvCxnSpPr/>
          <p:nvPr userDrawn="1"/>
        </p:nvCxnSpPr>
        <p:spPr bwMode="gray">
          <a:xfrm>
            <a:off x="738552" y="6340509"/>
            <a:ext cx="0" cy="144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519799" y="6311934"/>
            <a:ext cx="1260000" cy="359999"/>
          </a:xfrm>
          <a:prstGeom prst="rect">
            <a:avLst/>
          </a:prstGeom>
        </p:spPr>
      </p:pic>
      <p:cxnSp>
        <p:nvCxnSpPr>
          <p:cNvPr id="12" name="Connecteur droit 11"/>
          <p:cNvCxnSpPr/>
          <p:nvPr userDrawn="1"/>
        </p:nvCxnSpPr>
        <p:spPr bwMode="gray">
          <a:xfrm>
            <a:off x="485999" y="6264324"/>
            <a:ext cx="112176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20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08A0867-2BCE-42DE-A8B6-BE9270BD3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86000" y="382240"/>
            <a:ext cx="333425" cy="156675"/>
          </a:xfrm>
          <a:custGeom>
            <a:avLst/>
            <a:gdLst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3" fmla="*/ 2650852 w 2650852"/>
              <a:gd name="connsiteY3" fmla="*/ 0 h 161330"/>
              <a:gd name="connsiteX4" fmla="*/ 2650852 w 2650852"/>
              <a:gd name="connsiteY4" fmla="*/ 161330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3" fmla="*/ 2650852 w 2650852"/>
              <a:gd name="connsiteY3" fmla="*/ 0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3" fmla="*/ 2650852 w 2650852"/>
              <a:gd name="connsiteY3" fmla="*/ 0 h 161330"/>
              <a:gd name="connsiteX4" fmla="*/ 2650852 w 2650852"/>
              <a:gd name="connsiteY4" fmla="*/ 161330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3" fmla="*/ 2650852 w 2650852"/>
              <a:gd name="connsiteY3" fmla="*/ 0 h 161330"/>
              <a:gd name="connsiteX4" fmla="*/ 2650852 w 2650852"/>
              <a:gd name="connsiteY4" fmla="*/ 161330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0852" h="161330" stroke="0" extrusionOk="0">
                <a:moveTo>
                  <a:pt x="2650852" y="161330"/>
                </a:moveTo>
                <a:lnTo>
                  <a:pt x="0" y="161328"/>
                </a:lnTo>
                <a:lnTo>
                  <a:pt x="0" y="2"/>
                </a:lnTo>
                <a:cubicBezTo>
                  <a:pt x="0" y="1"/>
                  <a:pt x="1186827" y="0"/>
                  <a:pt x="2650852" y="0"/>
                </a:cubicBezTo>
                <a:lnTo>
                  <a:pt x="2650852" y="161330"/>
                </a:lnTo>
                <a:close/>
              </a:path>
              <a:path w="2650852" h="161330" fill="none">
                <a:moveTo>
                  <a:pt x="2650852" y="161330"/>
                </a:moveTo>
                <a:lnTo>
                  <a:pt x="0" y="161328"/>
                </a:lnTo>
              </a:path>
            </a:pathLst>
          </a:custGeom>
          <a:ln w="28575" cap="flat">
            <a:solidFill>
              <a:schemeClr val="tx2"/>
            </a:solidFill>
            <a:miter lim="800000"/>
          </a:ln>
        </p:spPr>
        <p:txBody>
          <a:bodyPr vert="horz" wrap="none" lIns="0" tIns="0" rIns="0" bIns="18000" rtlCol="0" anchor="b" anchorCtr="0">
            <a:spAutoFit/>
          </a:bodyPr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341AF0-ADD7-4CDF-9639-6D0369C1CC6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86000" y="2905990"/>
            <a:ext cx="7344000" cy="3058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83B541-CF1F-4F87-8D96-7787D16E3D2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18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7D8784-05A0-4B5B-BC02-C23465E1B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15972" y="6340509"/>
            <a:ext cx="7014028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8FB1AD-9190-420C-B51C-4675E2C3C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0" y="6340694"/>
            <a:ext cx="610491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50" b="1" cap="all" baseline="0">
                <a:solidFill>
                  <a:schemeClr val="tx1"/>
                </a:solidFill>
              </a:defRPr>
            </a:lvl1pPr>
          </a:lstStyle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 bwMode="gray">
          <a:xfrm>
            <a:off x="485999" y="6264324"/>
            <a:ext cx="112176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 bwMode="gray">
          <a:xfrm>
            <a:off x="738552" y="6340509"/>
            <a:ext cx="0" cy="144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519799" y="6311934"/>
            <a:ext cx="12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1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3" r:id="rId5"/>
    <p:sldLayoutId id="2147483655" r:id="rId6"/>
    <p:sldLayoutId id="2147483656" r:id="rId7"/>
    <p:sldLayoutId id="2147483657" r:id="rId8"/>
    <p:sldLayoutId id="2147483654" r:id="rId9"/>
    <p:sldLayoutId id="2147483699" r:id="rId1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9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142875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442913" indent="-142875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617538" indent="-142875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806450" indent="-142875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486000" y="382240"/>
            <a:ext cx="333425" cy="1566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18000" anchor="b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485999" y="1530116"/>
            <a:ext cx="7344000" cy="45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111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815972" y="6340509"/>
            <a:ext cx="701402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15" name="Google Shape;15;p25"/>
          <p:cNvCxnSpPr/>
          <p:nvPr/>
        </p:nvCxnSpPr>
        <p:spPr>
          <a:xfrm>
            <a:off x="485999" y="6264324"/>
            <a:ext cx="11217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6;p25"/>
          <p:cNvCxnSpPr/>
          <p:nvPr/>
        </p:nvCxnSpPr>
        <p:spPr>
          <a:xfrm>
            <a:off x="738552" y="6340509"/>
            <a:ext cx="0" cy="144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17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19799" y="6311934"/>
            <a:ext cx="12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715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9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08A0867-2BCE-42DE-A8B6-BE9270BD32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86000" y="382240"/>
            <a:ext cx="333425" cy="156675"/>
          </a:xfrm>
          <a:custGeom>
            <a:avLst/>
            <a:gdLst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3" fmla="*/ 2650852 w 2650852"/>
              <a:gd name="connsiteY3" fmla="*/ 0 h 161330"/>
              <a:gd name="connsiteX4" fmla="*/ 2650852 w 2650852"/>
              <a:gd name="connsiteY4" fmla="*/ 161330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3" fmla="*/ 2650852 w 2650852"/>
              <a:gd name="connsiteY3" fmla="*/ 0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3" fmla="*/ 2650852 w 2650852"/>
              <a:gd name="connsiteY3" fmla="*/ 0 h 161330"/>
              <a:gd name="connsiteX4" fmla="*/ 2650852 w 2650852"/>
              <a:gd name="connsiteY4" fmla="*/ 161330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  <a:gd name="connsiteX2" fmla="*/ 0 w 2650852"/>
              <a:gd name="connsiteY2" fmla="*/ 2 h 161330"/>
              <a:gd name="connsiteX3" fmla="*/ 2650852 w 2650852"/>
              <a:gd name="connsiteY3" fmla="*/ 0 h 161330"/>
              <a:gd name="connsiteX4" fmla="*/ 2650852 w 2650852"/>
              <a:gd name="connsiteY4" fmla="*/ 161330 h 161330"/>
              <a:gd name="connsiteX0" fmla="*/ 2650852 w 2650852"/>
              <a:gd name="connsiteY0" fmla="*/ 161330 h 161330"/>
              <a:gd name="connsiteX1" fmla="*/ 0 w 2650852"/>
              <a:gd name="connsiteY1" fmla="*/ 161328 h 16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0852" h="161330" stroke="0" extrusionOk="0">
                <a:moveTo>
                  <a:pt x="2650852" y="161330"/>
                </a:moveTo>
                <a:lnTo>
                  <a:pt x="0" y="161328"/>
                </a:lnTo>
                <a:lnTo>
                  <a:pt x="0" y="2"/>
                </a:lnTo>
                <a:cubicBezTo>
                  <a:pt x="0" y="1"/>
                  <a:pt x="1186827" y="0"/>
                  <a:pt x="2650852" y="0"/>
                </a:cubicBezTo>
                <a:lnTo>
                  <a:pt x="2650852" y="161330"/>
                </a:lnTo>
                <a:close/>
              </a:path>
              <a:path w="2650852" h="161330" fill="none">
                <a:moveTo>
                  <a:pt x="2650852" y="161330"/>
                </a:moveTo>
                <a:lnTo>
                  <a:pt x="0" y="161328"/>
                </a:lnTo>
              </a:path>
            </a:pathLst>
          </a:custGeom>
          <a:ln w="28575" cap="flat">
            <a:solidFill>
              <a:schemeClr val="tx2"/>
            </a:solidFill>
            <a:miter lim="800000"/>
          </a:ln>
        </p:spPr>
        <p:txBody>
          <a:bodyPr vert="horz" wrap="none" lIns="0" tIns="0" rIns="0" bIns="18000" rtlCol="0" anchor="b" anchorCtr="0">
            <a:spAutoFit/>
          </a:bodyPr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341AF0-ADD7-4CDF-9639-6D0369C1CC6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85999" y="1530116"/>
            <a:ext cx="7344000" cy="4576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83B541-CF1F-4F87-8D96-7787D16E3D21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18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cap="all" baseline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84E68C31-22EE-4A59-9C85-03675BADFFE9}" type="datetime1">
              <a:rPr lang="fr-FR" smtClean="0"/>
              <a:t>26/11/2025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7D8784-05A0-4B5B-BC02-C23465E1B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15972" y="6340509"/>
            <a:ext cx="7014028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 b="1" cap="all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Rungis - titre du document - 10/07/2019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8FB1AD-9190-420C-B51C-4675E2C3C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0" y="6340694"/>
            <a:ext cx="610491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50" b="1" cap="all" baseline="0">
                <a:solidFill>
                  <a:schemeClr val="tx1"/>
                </a:solidFill>
              </a:defRPr>
            </a:lvl1pPr>
          </a:lstStyle>
          <a:p>
            <a:fld id="{74F54FD3-2580-4D09-A4DB-1F98DC585190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 bwMode="gray">
          <a:xfrm>
            <a:off x="485999" y="6264324"/>
            <a:ext cx="112176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 bwMode="gray">
          <a:xfrm>
            <a:off x="738552" y="6340509"/>
            <a:ext cx="0" cy="144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519799" y="6311934"/>
            <a:ext cx="12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700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9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269875" indent="-142875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442913" indent="-142875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617538" indent="-142875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806450" indent="-142875" algn="l" defTabSz="914400" rtl="0" eaLnBrk="1" latinLnBrk="0" hangingPunct="1">
        <a:lnSpc>
          <a:spcPct val="105000"/>
        </a:lnSpc>
        <a:spcBef>
          <a:spcPts val="0"/>
        </a:spcBef>
        <a:spcAft>
          <a:spcPts val="14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E7D0178-485E-0D0C-54CC-4178120D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6BF671-C3DC-B0CC-0671-D330AA0E7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871E0-E66F-9335-DDCB-37208FA00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479D41-B27A-4E2E-9C19-BCD30080F625}" type="datetimeFigureOut">
              <a:rPr lang="fr-FR" smtClean="0"/>
              <a:t>26/11/2025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B7F5B5-5AD8-6B75-7478-59E66062E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27C69C-44B5-FAD3-2F4A-FDDCCE779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0027" y="6477357"/>
            <a:ext cx="184346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F689D4-C9A6-4C73-9F8A-FC2FED8DF72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64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F26B43"/>
          </p15:clr>
        </p15:guide>
        <p15:guide id="3" pos="7310">
          <p15:clr>
            <a:srgbClr val="F26B43"/>
          </p15:clr>
        </p15:guide>
        <p15:guide id="4" pos="7680">
          <p15:clr>
            <a:srgbClr val="F26B43"/>
          </p15:clr>
        </p15:guide>
        <p15:guide id="5" orient="horz" pos="4099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pos="370">
          <p15:clr>
            <a:srgbClr val="F26B43"/>
          </p15:clr>
        </p15:guide>
        <p15:guide id="9" pos="7468">
          <p15:clr>
            <a:srgbClr val="F26B43"/>
          </p15:clr>
        </p15:guide>
        <p15:guide id="10" pos="211">
          <p15:clr>
            <a:srgbClr val="F26B43"/>
          </p15:clr>
        </p15:guide>
        <p15:guide id="11" orient="horz" pos="222">
          <p15:clr>
            <a:srgbClr val="F26B43"/>
          </p15:clr>
        </p15:guide>
        <p15:guide id="12" orient="horz" pos="381">
          <p15:clr>
            <a:srgbClr val="F26B43"/>
          </p15:clr>
        </p15:guide>
        <p15:guide id="13" orient="horz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58F50E-3A10-9217-4534-D1F9B83C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205A6-0267-4AF8-92AF-8EED6BDA4712}" type="datetime1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56CA2A-7E12-ABF9-4203-AEA4CC1A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54FD3-2580-4D09-A4DB-1F98DC585190}" type="slidenum">
              <a:rPr lang="fr-FR" smtClean="0"/>
              <a:t>1</a:t>
            </a:fld>
            <a:endParaRPr lang="fr-FR"/>
          </a:p>
        </p:txBody>
      </p:sp>
      <p:pic>
        <p:nvPicPr>
          <p:cNvPr id="2" name="Picture 2" descr="Presse et Actualités | Agoralim">
            <a:extLst>
              <a:ext uri="{FF2B5EF4-FFF2-40B4-BE49-F238E27FC236}">
                <a16:creationId xmlns:a16="http://schemas.microsoft.com/office/drawing/2014/main" id="{C99B54F3-6B24-6607-8C6B-AFA459A63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748" y="6316370"/>
            <a:ext cx="1953916" cy="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12EE31-892F-3EB3-AA3D-07859DF3BE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86"/>
          <a:stretch/>
        </p:blipFill>
        <p:spPr>
          <a:xfrm>
            <a:off x="137336" y="2907569"/>
            <a:ext cx="11964664" cy="3909239"/>
          </a:xfrm>
          <a:prstGeom prst="rect">
            <a:avLst/>
          </a:prstGeom>
        </p:spPr>
      </p:pic>
      <p:pic>
        <p:nvPicPr>
          <p:cNvPr id="7" name="Picture 2" descr="Presse et Actualités | Agoralim">
            <a:extLst>
              <a:ext uri="{FF2B5EF4-FFF2-40B4-BE49-F238E27FC236}">
                <a16:creationId xmlns:a16="http://schemas.microsoft.com/office/drawing/2014/main" id="{78C9321F-89F9-027A-19BE-A87DB031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59" y="1418627"/>
            <a:ext cx="3371851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99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EC205A6-0267-4AF8-92AF-8EED6BDA4712}" type="datetime1">
              <a:rPr lang="fr-FR" smtClean="0"/>
              <a:t>26/11/2025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4F54FD3-2580-4D09-A4DB-1F98DC585190}" type="slidenum">
              <a:rPr lang="fr-FR" smtClean="0"/>
              <a:t>10</a:t>
            </a:fld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 bwMode="gray">
          <a:xfrm>
            <a:off x="305245" y="193746"/>
            <a:ext cx="6059351" cy="498598"/>
          </a:xfr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buFontTx/>
            </a:pPr>
            <a:r>
              <a:rPr lang="fr-FR" sz="3600" b="0" cap="none" dirty="0">
                <a:solidFill>
                  <a:srgbClr val="133E43"/>
                </a:solidFill>
                <a:latin typeface="Raleway ExtraBold"/>
              </a:rPr>
              <a:t>Les grands jalons du projet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23419-A3D4-55E0-D5D5-703A45B3B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62" y="902262"/>
            <a:ext cx="4973880" cy="29709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4AC3AB5-7F16-2C21-2AC0-7D2E9B003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659" y="960450"/>
            <a:ext cx="5142672" cy="30647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00D90CA-3E01-9D1B-AC5A-D6CFB0F11E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680" t="24726" r="1680" b="-1845"/>
          <a:stretch>
            <a:fillRect/>
          </a:stretch>
        </p:blipFill>
        <p:spPr>
          <a:xfrm>
            <a:off x="1511186" y="3544326"/>
            <a:ext cx="8565022" cy="26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7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504E0-72D3-A2C7-E6D7-3F4F50B6C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4041E151-347A-ECDD-C0B4-01E618799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0694"/>
            <a:ext cx="610491" cy="360000"/>
          </a:xfrm>
        </p:spPr>
        <p:txBody>
          <a:bodyPr/>
          <a:lstStyle/>
          <a:p>
            <a:fld id="{74F54FD3-2580-4D09-A4DB-1F98DC585190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 descr="Une image contenant plein air, ciel, nuage, arbre&#10;&#10;Le contenu généré par l’IA peut être incorrect.">
            <a:extLst>
              <a:ext uri="{FF2B5EF4-FFF2-40B4-BE49-F238E27FC236}">
                <a16:creationId xmlns:a16="http://schemas.microsoft.com/office/drawing/2014/main" id="{FC5EA0E8-FFE7-B085-3557-57C9B5791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15" y="157491"/>
            <a:ext cx="8680370" cy="58592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DFE8541-E902-E723-88A9-5450423ED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815972" y="6340509"/>
            <a:ext cx="7014028" cy="242508"/>
          </a:xfrm>
        </p:spPr>
        <p:txBody>
          <a:bodyPr/>
          <a:lstStyle/>
          <a:p>
            <a:r>
              <a:rPr lang="fr-FR"/>
              <a:t>19 novembre 2025 – REUNION DE CO-CONSTRUCTION</a:t>
            </a:r>
          </a:p>
        </p:txBody>
      </p:sp>
    </p:spTree>
    <p:extLst>
      <p:ext uri="{BB962C8B-B14F-4D97-AF65-F5344CB8AC3E}">
        <p14:creationId xmlns:p14="http://schemas.microsoft.com/office/powerpoint/2010/main" val="505766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A5FA36-6D2F-EF92-01CB-E2D7D2111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D1665-9146-4A92-B3FC-DED51AAA9A0C}" type="datetime1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29374B-F0BD-E8BB-47C2-0430D61C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B99A-510A-412F-B89A-599D116E5712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 descr="Une image contenant plein air, ciel, véhicule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30F68195-6D1D-5903-EB6C-15CB166A2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67" y="157491"/>
            <a:ext cx="8882498" cy="5995686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D0A562E-F19D-188F-2C16-B2B036A2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815972" y="6340509"/>
            <a:ext cx="7014028" cy="242508"/>
          </a:xfrm>
        </p:spPr>
        <p:txBody>
          <a:bodyPr/>
          <a:lstStyle/>
          <a:p>
            <a:r>
              <a:rPr lang="fr-FR"/>
              <a:t>19 novembre 2025 – REUNION DE CO-CONSTRUCTION</a:t>
            </a:r>
          </a:p>
        </p:txBody>
      </p:sp>
    </p:spTree>
    <p:extLst>
      <p:ext uri="{BB962C8B-B14F-4D97-AF65-F5344CB8AC3E}">
        <p14:creationId xmlns:p14="http://schemas.microsoft.com/office/powerpoint/2010/main" val="209904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FE6F1A-A23D-84AC-1C5D-C066CEC8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992A-26E3-4E4E-BE16-DAB119B4BB60}" type="datetime1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D8B336-2A2B-991E-23FD-9E788D3F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B99A-510A-412F-B89A-599D116E5712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 descr="Une image contenant plein air, ciel, scène, voie&#10;&#10;Le contenu généré par l’IA peut être incorrect.">
            <a:extLst>
              <a:ext uri="{FF2B5EF4-FFF2-40B4-BE49-F238E27FC236}">
                <a16:creationId xmlns:a16="http://schemas.microsoft.com/office/drawing/2014/main" id="{CBB6B946-231A-3512-DF13-8B3EF3F61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" y="157306"/>
            <a:ext cx="11103642" cy="6107003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520E8BD-6A33-AA91-7A6D-48F1FA1FA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815972" y="6340509"/>
            <a:ext cx="7014028" cy="242508"/>
          </a:xfrm>
        </p:spPr>
        <p:txBody>
          <a:bodyPr/>
          <a:lstStyle/>
          <a:p>
            <a:r>
              <a:rPr lang="fr-FR"/>
              <a:t>19 novembre 2025 – REUNION DE CO-CONSTRUCTION</a:t>
            </a:r>
          </a:p>
        </p:txBody>
      </p:sp>
    </p:spTree>
    <p:extLst>
      <p:ext uri="{BB962C8B-B14F-4D97-AF65-F5344CB8AC3E}">
        <p14:creationId xmlns:p14="http://schemas.microsoft.com/office/powerpoint/2010/main" val="123891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19C037-1E53-4977-D14D-953AF9D34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AC7FD-8D11-4E2D-8AFF-11F23F6AC7EB}" type="datetime1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C808A0-4218-99CB-0DAF-3B731B70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B99A-510A-412F-B89A-599D116E5712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 descr="Une image contenant plein air, ciel, arbre, plante&#10;&#10;Le contenu généré par l’IA peut être incorrect.">
            <a:extLst>
              <a:ext uri="{FF2B5EF4-FFF2-40B4-BE49-F238E27FC236}">
                <a16:creationId xmlns:a16="http://schemas.microsoft.com/office/drawing/2014/main" id="{2978035A-99E7-9B07-06A8-1BD1EF18C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12" y="157491"/>
            <a:ext cx="8903504" cy="6009865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8170C80-C8C5-6530-0FEA-A10E7F33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815972" y="6340509"/>
            <a:ext cx="7014028" cy="242508"/>
          </a:xfrm>
        </p:spPr>
        <p:txBody>
          <a:bodyPr/>
          <a:lstStyle/>
          <a:p>
            <a:r>
              <a:rPr lang="fr-FR"/>
              <a:t>19 novembre 2025 – REUNION DE CO-CONSTRUCTION</a:t>
            </a:r>
          </a:p>
        </p:txBody>
      </p:sp>
    </p:spTree>
    <p:extLst>
      <p:ext uri="{BB962C8B-B14F-4D97-AF65-F5344CB8AC3E}">
        <p14:creationId xmlns:p14="http://schemas.microsoft.com/office/powerpoint/2010/main" val="1647488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D197543-3F70-2F94-E5D7-23799BABA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E6A58-9045-4519-A99F-157BE83702C0}" type="datetime1">
              <a:rPr lang="fr-FR" smtClean="0"/>
              <a:t>26/11/2025</a:t>
            </a:fld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248FAAF-D9F5-D976-4560-71DFC3C4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4B99A-510A-412F-B89A-599D116E5712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 descr="Une image contenant plein air, ciel, voie, scène&#10;&#10;Le contenu généré par l’IA peut être incorrect.">
            <a:extLst>
              <a:ext uri="{FF2B5EF4-FFF2-40B4-BE49-F238E27FC236}">
                <a16:creationId xmlns:a16="http://schemas.microsoft.com/office/drawing/2014/main" id="{0DD01CC5-C605-56B4-3C26-5DA592492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89" y="157491"/>
            <a:ext cx="9071123" cy="6123008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D3E9F6AB-CE65-A4E0-6D56-6D755697B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815972" y="6340509"/>
            <a:ext cx="7014028" cy="242508"/>
          </a:xfrm>
        </p:spPr>
        <p:txBody>
          <a:bodyPr/>
          <a:lstStyle/>
          <a:p>
            <a:r>
              <a:rPr lang="fr-FR"/>
              <a:t>19 novembre 2025 – REUNION DE CO-CONSTRUCTION</a:t>
            </a:r>
          </a:p>
        </p:txBody>
      </p:sp>
    </p:spTree>
    <p:extLst>
      <p:ext uri="{BB962C8B-B14F-4D97-AF65-F5344CB8AC3E}">
        <p14:creationId xmlns:p14="http://schemas.microsoft.com/office/powerpoint/2010/main" val="2262644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06612-7429-9C08-CBD1-54D572142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BD8195BE-3358-4A68-2296-C12FB076DFDB}"/>
              </a:ext>
            </a:extLst>
          </p:cNvPr>
          <p:cNvSpPr txBox="1"/>
          <p:nvPr/>
        </p:nvSpPr>
        <p:spPr>
          <a:xfrm>
            <a:off x="2025975" y="2932928"/>
            <a:ext cx="8317983" cy="121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srgbClr val="133E43"/>
                </a:solidFill>
                <a:effectLst/>
                <a:uLnTx/>
                <a:uFillTx/>
                <a:latin typeface="Raleway ExtraBold"/>
                <a:ea typeface="+mn-ea"/>
                <a:cs typeface="+mn-cs"/>
              </a:rPr>
              <a:t>MERCI DE VOTRE ATTENTION 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07D5B"/>
              </a:solidFill>
              <a:effectLst/>
              <a:uLnTx/>
              <a:uFillTx/>
              <a:latin typeface="Raleway Extra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639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defTabSz="914377">
              <a:buSzTx/>
              <a:defRPr/>
            </a:pPr>
            <a:fld id="{8EC205A6-0267-4AF8-92AF-8EED6BDA4712}" type="datetime1">
              <a:rPr lang="fr-FR" kern="1200" cap="all">
                <a:solidFill>
                  <a:prstClr val="black">
                    <a:alpha val="0"/>
                  </a:prstClr>
                </a:solidFill>
                <a:ea typeface="+mn-ea"/>
                <a:cs typeface="+mn-cs"/>
              </a:rPr>
              <a:pPr defTabSz="914377">
                <a:buSzTx/>
                <a:defRPr/>
              </a:pPr>
              <a:t>26/11/2025</a:t>
            </a:fld>
            <a:endParaRPr lang="fr-FR" kern="1200" cap="all">
              <a:solidFill>
                <a:prstClr val="black">
                  <a:alpha val="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defTabSz="914377">
              <a:defRPr/>
            </a:pPr>
            <a:fld id="{74F54FD3-2580-4D09-A4DB-1F98DC585190}" type="slidenum">
              <a:rPr lang="fr-FR" sz="851" cap="all">
                <a:solidFill>
                  <a:prstClr val="black"/>
                </a:solidFill>
                <a:ea typeface="+mn-ea"/>
                <a:cs typeface="+mn-cs"/>
              </a:rPr>
              <a:pPr defTabSz="914377">
                <a:defRPr/>
              </a:pPr>
              <a:t>2</a:t>
            </a:fld>
            <a:endParaRPr lang="fr-FR" sz="851" cap="all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 bwMode="gray">
          <a:xfrm>
            <a:off x="486001" y="443444"/>
            <a:ext cx="6145913" cy="387798"/>
          </a:xfrm>
          <a:noFill/>
          <a:ln>
            <a:noFill/>
          </a:ln>
        </p:spPr>
        <p:txBody>
          <a:bodyPr spcFirstLastPara="1" vert="horz"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buSzPts val="2400"/>
              <a:buFontTx/>
            </a:pPr>
            <a:r>
              <a:rPr lang="fr-FR" sz="2800" b="0" kern="1200" cap="none" dirty="0">
                <a:solidFill>
                  <a:srgbClr val="133E43"/>
                </a:solidFill>
                <a:latin typeface="Raleway ExtraBold"/>
                <a:ea typeface="+mn-ea"/>
                <a:cs typeface="+mn-cs"/>
              </a:rPr>
              <a:t>Chiffres clés du marché DE RUNGIS</a:t>
            </a:r>
          </a:p>
        </p:txBody>
      </p:sp>
      <p:pic>
        <p:nvPicPr>
          <p:cNvPr id="8" name="Image 7" descr="Une image contenant plein air, bâtiment, Photographie aérienne, carrefour&#10;&#10;Le contenu généré par l’IA peut être incorrect.">
            <a:extLst>
              <a:ext uri="{FF2B5EF4-FFF2-40B4-BE49-F238E27FC236}">
                <a16:creationId xmlns:a16="http://schemas.microsoft.com/office/drawing/2014/main" id="{ECBCE329-1B27-1251-0D1C-C41065EA8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03" y="1017581"/>
            <a:ext cx="7780797" cy="5179592"/>
          </a:xfrm>
          <a:prstGeom prst="rect">
            <a:avLst/>
          </a:prstGeom>
        </p:spPr>
      </p:pic>
      <p:sp>
        <p:nvSpPr>
          <p:cNvPr id="2" name="Google Shape;77;p14">
            <a:extLst>
              <a:ext uri="{FF2B5EF4-FFF2-40B4-BE49-F238E27FC236}">
                <a16:creationId xmlns:a16="http://schemas.microsoft.com/office/drawing/2014/main" id="{50BB4469-76C8-4091-AB77-C6D921E421E9}"/>
              </a:ext>
            </a:extLst>
          </p:cNvPr>
          <p:cNvSpPr txBox="1"/>
          <p:nvPr/>
        </p:nvSpPr>
        <p:spPr>
          <a:xfrm>
            <a:off x="393849" y="1020687"/>
            <a:ext cx="5702151" cy="51795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7">
              <a:defRPr/>
            </a:pPr>
            <a:r>
              <a:rPr lang="fr-FR" sz="1600" b="1" dirty="0">
                <a:solidFill>
                  <a:srgbClr val="DB001C"/>
                </a:solidFill>
                <a:latin typeface="+mj-lt"/>
                <a:ea typeface="Roboto"/>
                <a:cs typeface="Roboto"/>
                <a:sym typeface="Roboto Medium"/>
              </a:rPr>
              <a:t>Le Marché de Rungis, c’est : </a:t>
            </a:r>
          </a:p>
          <a:p>
            <a:pPr defTabSz="914377">
              <a:defRPr/>
            </a:pPr>
            <a:endParaRPr lang="fr-FR" sz="1600" b="1" dirty="0">
              <a:solidFill>
                <a:srgbClr val="DB001C"/>
              </a:solidFill>
              <a:latin typeface="+mj-lt"/>
              <a:ea typeface="Roboto"/>
              <a:cs typeface="Roboto"/>
              <a:sym typeface="Roboto Medium"/>
            </a:endParaRPr>
          </a:p>
          <a:p>
            <a:pPr marL="285744" indent="-285744" defTabSz="914377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+mj-lt"/>
                <a:ea typeface="Roboto"/>
                <a:cs typeface="Roboto"/>
                <a:sym typeface="Roboto Medium"/>
              </a:rPr>
              <a:t>234 hectares de foncier sur 3 zones</a:t>
            </a:r>
          </a:p>
          <a:p>
            <a:pPr marL="285744" indent="-285744" defTabSz="914377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+mj-lt"/>
                <a:ea typeface="Roboto"/>
                <a:cs typeface="Roboto"/>
                <a:sym typeface="Roboto Medium"/>
              </a:rPr>
              <a:t>1 million de m² bâtis, une centaine de bâtiments</a:t>
            </a:r>
          </a:p>
          <a:p>
            <a:pPr defTabSz="914377">
              <a:defRPr/>
            </a:pPr>
            <a:endParaRPr lang="fr-FR" sz="1600" dirty="0">
              <a:latin typeface="+mj-lt"/>
              <a:ea typeface="Roboto"/>
              <a:cs typeface="Roboto"/>
              <a:sym typeface="Roboto Medium"/>
            </a:endParaRPr>
          </a:p>
          <a:p>
            <a:pPr marL="285744" indent="-285744" defTabSz="914377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+mj-lt"/>
                <a:ea typeface="Roboto"/>
                <a:cs typeface="Roboto"/>
                <a:sym typeface="Roboto Medium"/>
              </a:rPr>
              <a:t>Deux types d’activités : marché physique (vente sur carreau, présence d’acheteurs) et logistique (préparation de commandes et transformation, pas d’acheteurs sur site)</a:t>
            </a:r>
          </a:p>
          <a:p>
            <a:pPr marL="285744" indent="-285744" defTabSz="914377">
              <a:buFont typeface="Wingdings" panose="05000000000000000000" pitchFamily="2" charset="2"/>
              <a:buChar char="Ø"/>
              <a:defRPr/>
            </a:pPr>
            <a:endParaRPr lang="fr-FR" sz="1600" dirty="0">
              <a:latin typeface="+mj-lt"/>
              <a:ea typeface="Roboto"/>
              <a:cs typeface="Roboto"/>
              <a:sym typeface="Roboto Medium"/>
            </a:endParaRPr>
          </a:p>
          <a:p>
            <a:pPr marL="285744" indent="-285744" defTabSz="914377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+mj-lt"/>
                <a:ea typeface="Roboto"/>
                <a:cs typeface="Roboto"/>
                <a:sym typeface="Roboto Medium"/>
              </a:rPr>
              <a:t>Environ 1200 entreprises et 13 000 employés</a:t>
            </a:r>
          </a:p>
          <a:p>
            <a:pPr marL="285744" indent="-285744" defTabSz="914377">
              <a:buFont typeface="Wingdings" panose="05000000000000000000" pitchFamily="2" charset="2"/>
              <a:buChar char="Ø"/>
              <a:defRPr/>
            </a:pPr>
            <a:endParaRPr lang="fr-FR" sz="1600" dirty="0">
              <a:latin typeface="+mj-lt"/>
              <a:ea typeface="Roboto"/>
              <a:cs typeface="Roboto"/>
              <a:sym typeface="Roboto Medium"/>
            </a:endParaRPr>
          </a:p>
          <a:p>
            <a:pPr marL="285744" indent="-285744" defTabSz="914377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+mj-lt"/>
                <a:ea typeface="Roboto"/>
                <a:cs typeface="Roboto"/>
                <a:sym typeface="Roboto Medium"/>
              </a:rPr>
              <a:t>12 milliards d’€ de chiffre d’affaires</a:t>
            </a:r>
          </a:p>
          <a:p>
            <a:pPr defTabSz="914377">
              <a:defRPr/>
            </a:pPr>
            <a:endParaRPr lang="fr-FR" sz="1600" dirty="0">
              <a:latin typeface="+mj-lt"/>
              <a:ea typeface="Roboto"/>
              <a:cs typeface="Roboto"/>
              <a:sym typeface="Roboto Medium"/>
            </a:endParaRPr>
          </a:p>
          <a:p>
            <a:pPr marL="285744" indent="-285744" defTabSz="914377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+mj-lt"/>
                <a:ea typeface="Roboto"/>
                <a:cs typeface="Roboto"/>
                <a:sym typeface="Roboto Medium"/>
              </a:rPr>
              <a:t>Toutes les filières alimentaires représentées : F&amp;L, produits carnés, marée, produits laitiers, horticulture et décoration </a:t>
            </a:r>
          </a:p>
          <a:p>
            <a:pPr defTabSz="914377">
              <a:defRPr/>
            </a:pPr>
            <a:endParaRPr lang="fr-FR" sz="1600" dirty="0">
              <a:latin typeface="+mj-lt"/>
              <a:ea typeface="Roboto"/>
              <a:cs typeface="Roboto"/>
              <a:sym typeface="Roboto Medium"/>
            </a:endParaRPr>
          </a:p>
          <a:p>
            <a:pPr marL="285744" indent="-285744" defTabSz="914377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latin typeface="+mj-lt"/>
                <a:ea typeface="Roboto"/>
                <a:cs typeface="Roboto"/>
                <a:sym typeface="Roboto Medium"/>
              </a:rPr>
              <a:t>1,2 million d’entrées d’acheteurs </a:t>
            </a:r>
          </a:p>
          <a:p>
            <a:pPr defTabSz="914377">
              <a:defRPr/>
            </a:pPr>
            <a:endParaRPr lang="fr-FR" sz="1600" b="1" dirty="0">
              <a:solidFill>
                <a:prstClr val="black"/>
              </a:solidFill>
              <a:latin typeface="+mj-lt"/>
              <a:ea typeface="Roboto"/>
              <a:cs typeface="Roboto"/>
              <a:sym typeface="Roboto Medium"/>
            </a:endParaRPr>
          </a:p>
          <a:p>
            <a:pPr defTabSz="914377">
              <a:defRPr/>
            </a:pPr>
            <a:endParaRPr lang="fr-FR" sz="1500" dirty="0">
              <a:solidFill>
                <a:prstClr val="black"/>
              </a:solidFill>
              <a:latin typeface="+mj-lt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25077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C5B6F3-EEB8-4F90-8B4C-093F6119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205A6-0267-4AF8-92AF-8EED6BDA4712}" type="datetime1">
              <a:rPr kumimoji="0" lang="fr-FR" sz="100" b="0" i="0" u="none" strike="noStrike" kern="1200" cap="all" spc="0" normalizeH="0" baseline="0" noProof="0" smtClean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0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5AE87F-7532-44B6-A549-5460B41E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54FD3-2580-4D09-A4DB-1F98DC585190}" type="slidenum">
              <a:rPr kumimoji="0" lang="fr-FR" sz="850" b="1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85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B378DB4-A447-454B-A43C-417DE0B35BC4}"/>
              </a:ext>
            </a:extLst>
          </p:cNvPr>
          <p:cNvSpPr txBox="1"/>
          <p:nvPr/>
        </p:nvSpPr>
        <p:spPr>
          <a:xfrm>
            <a:off x="486000" y="3595639"/>
            <a:ext cx="3452002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DB001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Une hausse de la consommation de produits alimentaires frais liée à la croissance démographique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DB00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D’ici 2035, l’Ile de France comptera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+1,5 million d’habitants. Un besoin additionnel de produits frais, locaux sous signe de qualité etc.</a:t>
            </a:r>
          </a:p>
        </p:txBody>
      </p:sp>
      <p:pic>
        <p:nvPicPr>
          <p:cNvPr id="21" name="Graphique 20" descr="Coupe à fruits">
            <a:extLst>
              <a:ext uri="{FF2B5EF4-FFF2-40B4-BE49-F238E27FC236}">
                <a16:creationId xmlns:a16="http://schemas.microsoft.com/office/drawing/2014/main" id="{74545598-E567-4246-93EB-768744A0B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2051" y="2777650"/>
            <a:ext cx="499502" cy="49950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CF5795C-8F8D-4D64-856F-23C88EB46CD2}"/>
              </a:ext>
            </a:extLst>
          </p:cNvPr>
          <p:cNvSpPr txBox="1"/>
          <p:nvPr/>
        </p:nvSpPr>
        <p:spPr>
          <a:xfrm>
            <a:off x="4259867" y="3603502"/>
            <a:ext cx="351166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DB001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 nécessité d’une localisation au Nord pour mieux couvrir l’ensemble du territoire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DB00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Nord de l’Ile-de-France se développe plus fortement,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avec une croissance démographique particulièrement dynamique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375C3BD-CBB4-48E1-8BFB-4623EA680189}"/>
              </a:ext>
            </a:extLst>
          </p:cNvPr>
          <p:cNvSpPr txBox="1"/>
          <p:nvPr/>
        </p:nvSpPr>
        <p:spPr>
          <a:xfrm>
            <a:off x="8093395" y="3603502"/>
            <a:ext cx="3747257" cy="24622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DB001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 patrimoine immobilier sur le MIN qui ne permettra pas d’absorber les demandes immobilières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DB00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patrimoine immobilier du MIN de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million de m²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 aujourd’hui occupé à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97%.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Malgré son plan de densification, le MIN ne pourra pas absorber toutes les demandes de surfaces liées à la hausse des besoins alimentaires.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Graphique 34" descr="Kiosque">
            <a:extLst>
              <a:ext uri="{FF2B5EF4-FFF2-40B4-BE49-F238E27FC236}">
                <a16:creationId xmlns:a16="http://schemas.microsoft.com/office/drawing/2014/main" id="{3FEAC376-B8D2-4F8F-844C-1F9890E24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2632" y="2819245"/>
            <a:ext cx="559469" cy="5594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BE2543-6B66-44C9-973A-1EC12629C26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49" y="2702010"/>
            <a:ext cx="737255" cy="737255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5B0FB68D-7347-40D9-8716-E373003DFC02}"/>
              </a:ext>
            </a:extLst>
          </p:cNvPr>
          <p:cNvSpPr txBox="1"/>
          <p:nvPr/>
        </p:nvSpPr>
        <p:spPr>
          <a:xfrm>
            <a:off x="815972" y="1732891"/>
            <a:ext cx="1012933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lvl="0" indent="218440" algn="ctr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venir Next Demi"/>
              </a:rPr>
              <a:t>AGORALIM, </a:t>
            </a:r>
            <a:r>
              <a:rPr kumimoji="0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venir Next Demi"/>
              </a:rPr>
              <a:t>essentiel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venir Next Demi"/>
              </a:rPr>
              <a:t> pour</a:t>
            </a:r>
            <a:r>
              <a:rPr kumimoji="0" lang="nl-BE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venir Next Demi"/>
              </a:rPr>
              <a:t> </a:t>
            </a:r>
            <a:r>
              <a:rPr kumimoji="0" lang="fr-FR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venir Next Demi"/>
              </a:rPr>
              <a:t>couvrir les besoins alimentaires des Franciliens et pour développer le  rôle de Rungis 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venir Next Demi"/>
            </a:endParaRPr>
          </a:p>
        </p:txBody>
      </p:sp>
      <p:sp>
        <p:nvSpPr>
          <p:cNvPr id="13" name="Google Shape;110;p2">
            <a:extLst>
              <a:ext uri="{FF2B5EF4-FFF2-40B4-BE49-F238E27FC236}">
                <a16:creationId xmlns:a16="http://schemas.microsoft.com/office/drawing/2014/main" id="{B08E6037-D3C9-F323-8A85-8B40A319F3BB}"/>
              </a:ext>
            </a:extLst>
          </p:cNvPr>
          <p:cNvSpPr txBox="1">
            <a:spLocks/>
          </p:cNvSpPr>
          <p:nvPr/>
        </p:nvSpPr>
        <p:spPr>
          <a:xfrm>
            <a:off x="486000" y="443444"/>
            <a:ext cx="11050822" cy="4880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none" lIns="0" tIns="0" rIns="0" bIns="0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None/>
              <a:defRPr sz="3600" b="0" i="0" u="none" strike="noStrike" cap="none">
                <a:solidFill>
                  <a:srgbClr val="133E43"/>
                </a:solidFill>
                <a:latin typeface="Raleway ExtraBold"/>
                <a:sym typeface="Arial"/>
              </a:defRPr>
            </a:lvl1pPr>
            <a:lvl2pPr marL="914400" marR="0" lvl="1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/>
              <a:t>POURQUOI AGORALIM ? </a:t>
            </a:r>
          </a:p>
        </p:txBody>
      </p:sp>
    </p:spTree>
    <p:extLst>
      <p:ext uri="{BB962C8B-B14F-4D97-AF65-F5344CB8AC3E}">
        <p14:creationId xmlns:p14="http://schemas.microsoft.com/office/powerpoint/2010/main" val="214634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>
            <a:spLocks noGrp="1"/>
          </p:cNvSpPr>
          <p:nvPr>
            <p:ph type="dt" idx="10"/>
          </p:nvPr>
        </p:nvSpPr>
        <p:spPr>
          <a:xfrm>
            <a:off x="0" y="6678000"/>
            <a:ext cx="1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-FR" sz="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17/03/2022</a:t>
            </a:r>
            <a:endParaRPr kumimoji="0" sz="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sldNum" idx="12"/>
          </p:nvPr>
        </p:nvSpPr>
        <p:spPr>
          <a:xfrm>
            <a:off x="0" y="6340694"/>
            <a:ext cx="61049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8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8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>
            <a:spLocks noGrp="1"/>
          </p:cNvSpPr>
          <p:nvPr>
            <p:ph type="body" idx="1"/>
          </p:nvPr>
        </p:nvSpPr>
        <p:spPr>
          <a:xfrm>
            <a:off x="486000" y="443444"/>
            <a:ext cx="11050822" cy="48804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buFontTx/>
            </a:pPr>
            <a:r>
              <a:rPr lang="fr-FR" sz="3600" b="0" kern="1200" dirty="0">
                <a:solidFill>
                  <a:srgbClr val="133E43"/>
                </a:solidFill>
                <a:latin typeface="Raleway ExtraBold"/>
                <a:ea typeface="+mn-ea"/>
                <a:cs typeface="+mn-cs"/>
              </a:rPr>
              <a:t>POURQUOI AGORALIM ? </a:t>
            </a:r>
            <a:endParaRPr sz="3600" b="0" kern="1200" dirty="0">
              <a:solidFill>
                <a:srgbClr val="133E43"/>
              </a:solidFill>
              <a:latin typeface="Raleway ExtraBold"/>
              <a:ea typeface="+mn-ea"/>
              <a:cs typeface="+mn-cs"/>
            </a:endParaRPr>
          </a:p>
        </p:txBody>
      </p:sp>
      <p:sp>
        <p:nvSpPr>
          <p:cNvPr id="111" name="Google Shape;111;p2"/>
          <p:cNvSpPr/>
          <p:nvPr/>
        </p:nvSpPr>
        <p:spPr>
          <a:xfrm flipH="1">
            <a:off x="5209608" y="2989966"/>
            <a:ext cx="324986" cy="152379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77" y="1169863"/>
            <a:ext cx="4986960" cy="493209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/>
          <p:nvPr/>
        </p:nvSpPr>
        <p:spPr>
          <a:xfrm>
            <a:off x="5372101" y="2514600"/>
            <a:ext cx="723899" cy="20915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2094075" y="2235918"/>
            <a:ext cx="794438" cy="1704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Agoralim</a:t>
            </a:r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3D7C2A-2983-2384-07B6-0F3AA7034A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058" t="8256" r="13474"/>
          <a:stretch>
            <a:fillRect/>
          </a:stretch>
        </p:blipFill>
        <p:spPr>
          <a:xfrm>
            <a:off x="6258493" y="1483742"/>
            <a:ext cx="5846164" cy="42873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205A6-0267-4AF8-92AF-8EED6BDA4712}" type="datetime1">
              <a:rPr kumimoji="0" lang="fr-FR" sz="100" b="0" i="0" u="none" strike="noStrike" kern="1200" cap="all" spc="0" normalizeH="0" baseline="0" noProof="0" smtClean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fr-FR" sz="10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54FD3-2580-4D09-A4DB-1F98DC585190}" type="slidenum">
              <a:rPr kumimoji="0" lang="fr-FR" sz="850" b="1" i="0" u="none" strike="noStrike" kern="1200" cap="all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850" b="1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ZoneTexte 5">
            <a:extLst>
              <a:ext uri="{FF2B5EF4-FFF2-40B4-BE49-F238E27FC236}">
                <a16:creationId xmlns:a16="http://schemas.microsoft.com/office/drawing/2014/main" id="{996AC96F-B1BE-4BC9-9D5F-6FB1FE2CDC58}"/>
              </a:ext>
            </a:extLst>
          </p:cNvPr>
          <p:cNvSpPr txBox="1"/>
          <p:nvPr/>
        </p:nvSpPr>
        <p:spPr>
          <a:xfrm>
            <a:off x="367490" y="996276"/>
            <a:ext cx="1092633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all" spc="0" normalizeH="0" baseline="0" noProof="0" dirty="0">
                <a:ln>
                  <a:noFill/>
                </a:ln>
                <a:solidFill>
                  <a:srgbClr val="DB001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typologies d’activités</a:t>
            </a:r>
          </a:p>
        </p:txBody>
      </p:sp>
      <p:sp>
        <p:nvSpPr>
          <p:cNvPr id="5" name="Google Shape;110;p2">
            <a:extLst>
              <a:ext uri="{FF2B5EF4-FFF2-40B4-BE49-F238E27FC236}">
                <a16:creationId xmlns:a16="http://schemas.microsoft.com/office/drawing/2014/main" id="{B6A1A941-AA26-5871-D61F-14095D7193B3}"/>
              </a:ext>
            </a:extLst>
          </p:cNvPr>
          <p:cNvSpPr txBox="1">
            <a:spLocks/>
          </p:cNvSpPr>
          <p:nvPr/>
        </p:nvSpPr>
        <p:spPr>
          <a:xfrm>
            <a:off x="305245" y="259354"/>
            <a:ext cx="8369279" cy="4985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0" cap="none" baseline="0">
                <a:solidFill>
                  <a:srgbClr val="133E43"/>
                </a:solidFill>
                <a:latin typeface="Raleway Extra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00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300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sz="3600" dirty="0"/>
              <a:t>GRANDES ORIENTATIONS DU PROJET</a:t>
            </a:r>
            <a:endParaRPr lang="fr-FR" sz="3600" dirty="0">
              <a:sym typeface="Arial"/>
            </a:endParaRPr>
          </a:p>
        </p:txBody>
      </p:sp>
      <p:pic>
        <p:nvPicPr>
          <p:cNvPr id="9" name="Google Shape;138;p4">
            <a:extLst>
              <a:ext uri="{FF2B5EF4-FFF2-40B4-BE49-F238E27FC236}">
                <a16:creationId xmlns:a16="http://schemas.microsoft.com/office/drawing/2014/main" id="{73022FA9-588D-CC16-60F3-DFB2A7353C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0929" y="1822816"/>
            <a:ext cx="6921421" cy="3892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9;p4">
            <a:extLst>
              <a:ext uri="{FF2B5EF4-FFF2-40B4-BE49-F238E27FC236}">
                <a16:creationId xmlns:a16="http://schemas.microsoft.com/office/drawing/2014/main" id="{983D5F03-EC86-660C-C549-85C1DBF57D99}"/>
              </a:ext>
            </a:extLst>
          </p:cNvPr>
          <p:cNvSpPr/>
          <p:nvPr/>
        </p:nvSpPr>
        <p:spPr>
          <a:xfrm>
            <a:off x="455436" y="5118635"/>
            <a:ext cx="3328058" cy="78194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sng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42;p4">
            <a:extLst>
              <a:ext uri="{FF2B5EF4-FFF2-40B4-BE49-F238E27FC236}">
                <a16:creationId xmlns:a16="http://schemas.microsoft.com/office/drawing/2014/main" id="{5561FD6B-579E-D2FF-70D7-0033B4E0227F}"/>
              </a:ext>
            </a:extLst>
          </p:cNvPr>
          <p:cNvSpPr txBox="1"/>
          <p:nvPr/>
        </p:nvSpPr>
        <p:spPr>
          <a:xfrm>
            <a:off x="1306549" y="5207112"/>
            <a:ext cx="1625832" cy="21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40014"/>
              </a:buClr>
              <a:buSzPts val="1400"/>
              <a:buFont typeface="Arial"/>
              <a:buNone/>
            </a:pPr>
            <a:r>
              <a:rPr lang="fr-FR" sz="1600" b="1" i="0" u="none" strike="noStrike" cap="none" dirty="0">
                <a:solidFill>
                  <a:srgbClr val="A40014"/>
                </a:solidFill>
                <a:latin typeface="+mj-lt"/>
                <a:ea typeface="Arial"/>
                <a:cs typeface="Arial"/>
                <a:sym typeface="Arial"/>
              </a:rPr>
              <a:t>Transformation alimentaire</a:t>
            </a:r>
            <a:endParaRPr sz="1600" dirty="0">
              <a:latin typeface="+mj-lt"/>
            </a:endParaRPr>
          </a:p>
          <a:p>
            <a:pPr marL="144000" marR="0" lvl="0" indent="-42400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A40014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43;p4">
            <a:extLst>
              <a:ext uri="{FF2B5EF4-FFF2-40B4-BE49-F238E27FC236}">
                <a16:creationId xmlns:a16="http://schemas.microsoft.com/office/drawing/2014/main" id="{454EB7C3-89B7-F51B-CC20-D7B1069EA8F9}"/>
              </a:ext>
            </a:extLst>
          </p:cNvPr>
          <p:cNvSpPr/>
          <p:nvPr/>
        </p:nvSpPr>
        <p:spPr>
          <a:xfrm>
            <a:off x="227712" y="1797222"/>
            <a:ext cx="3328058" cy="78194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sng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44;p4">
            <a:extLst>
              <a:ext uri="{FF2B5EF4-FFF2-40B4-BE49-F238E27FC236}">
                <a16:creationId xmlns:a16="http://schemas.microsoft.com/office/drawing/2014/main" id="{161BDD43-64B7-2E0C-FD05-4AA1CB626CA3}"/>
              </a:ext>
            </a:extLst>
          </p:cNvPr>
          <p:cNvSpPr txBox="1"/>
          <p:nvPr/>
        </p:nvSpPr>
        <p:spPr>
          <a:xfrm>
            <a:off x="1078825" y="2074013"/>
            <a:ext cx="1625832" cy="21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40014"/>
              </a:buClr>
              <a:buSzPts val="1400"/>
              <a:buFont typeface="Arial"/>
              <a:buNone/>
            </a:pPr>
            <a:r>
              <a:rPr lang="fr-FR" sz="1600" b="1" dirty="0">
                <a:solidFill>
                  <a:srgbClr val="A40014"/>
                </a:solidFill>
                <a:latin typeface="+mj-lt"/>
              </a:rPr>
              <a:t>Agriculture</a:t>
            </a:r>
            <a:endParaRPr sz="1600" dirty="0">
              <a:latin typeface="+mj-lt"/>
            </a:endParaRPr>
          </a:p>
          <a:p>
            <a:pPr marL="144000" marR="0" lvl="0" indent="-42400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A40014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5;p4">
            <a:extLst>
              <a:ext uri="{FF2B5EF4-FFF2-40B4-BE49-F238E27FC236}">
                <a16:creationId xmlns:a16="http://schemas.microsoft.com/office/drawing/2014/main" id="{DE423E1D-468D-6ADC-0378-ABEFBB844C64}"/>
              </a:ext>
            </a:extLst>
          </p:cNvPr>
          <p:cNvSpPr/>
          <p:nvPr/>
        </p:nvSpPr>
        <p:spPr>
          <a:xfrm>
            <a:off x="8131224" y="1797831"/>
            <a:ext cx="3328058" cy="78194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sngStrike" cap="none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46;p4">
            <a:extLst>
              <a:ext uri="{FF2B5EF4-FFF2-40B4-BE49-F238E27FC236}">
                <a16:creationId xmlns:a16="http://schemas.microsoft.com/office/drawing/2014/main" id="{6B1D0BCA-74E8-2547-A952-7238F5C00BF2}"/>
              </a:ext>
            </a:extLst>
          </p:cNvPr>
          <p:cNvSpPr txBox="1"/>
          <p:nvPr/>
        </p:nvSpPr>
        <p:spPr>
          <a:xfrm>
            <a:off x="8571912" y="2074013"/>
            <a:ext cx="2711786" cy="21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A40014"/>
              </a:buClr>
              <a:buSzPts val="1400"/>
              <a:buFont typeface="Arial"/>
              <a:buNone/>
            </a:pPr>
            <a:r>
              <a:rPr lang="fr-FR" sz="1600" b="1" dirty="0">
                <a:solidFill>
                  <a:srgbClr val="A40014"/>
                </a:solidFill>
                <a:latin typeface="Arial"/>
                <a:cs typeface="Arial"/>
                <a:sym typeface="Arial"/>
              </a:rPr>
              <a:t>Stockage</a:t>
            </a:r>
            <a:r>
              <a:rPr lang="fr-FR" sz="1400" b="1" dirty="0">
                <a:solidFill>
                  <a:srgbClr val="A40014"/>
                </a:solidFill>
                <a:latin typeface="Arial"/>
                <a:cs typeface="Arial"/>
                <a:sym typeface="Arial"/>
              </a:rPr>
              <a:t> et distribution</a:t>
            </a:r>
            <a:endParaRPr dirty="0"/>
          </a:p>
          <a:p>
            <a:pPr marL="0" marR="0" lvl="0" indent="0" algn="l" rtl="0">
              <a:lnSpc>
                <a:spcPct val="10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A400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47;p4">
            <a:extLst>
              <a:ext uri="{FF2B5EF4-FFF2-40B4-BE49-F238E27FC236}">
                <a16:creationId xmlns:a16="http://schemas.microsoft.com/office/drawing/2014/main" id="{E4C3B53C-4A65-DED2-231C-BA013C47EEDB}"/>
              </a:ext>
            </a:extLst>
          </p:cNvPr>
          <p:cNvSpPr/>
          <p:nvPr/>
        </p:nvSpPr>
        <p:spPr>
          <a:xfrm>
            <a:off x="8131224" y="5118634"/>
            <a:ext cx="3328058" cy="78194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sng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48;p4">
            <a:extLst>
              <a:ext uri="{FF2B5EF4-FFF2-40B4-BE49-F238E27FC236}">
                <a16:creationId xmlns:a16="http://schemas.microsoft.com/office/drawing/2014/main" id="{30904F1D-29BA-4FD1-EB30-04F717DF0D1B}"/>
              </a:ext>
            </a:extLst>
          </p:cNvPr>
          <p:cNvSpPr txBox="1"/>
          <p:nvPr/>
        </p:nvSpPr>
        <p:spPr>
          <a:xfrm>
            <a:off x="8274806" y="5314885"/>
            <a:ext cx="3040894" cy="62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A40014"/>
              </a:buClr>
              <a:buSzPts val="1400"/>
              <a:buFont typeface="Arial"/>
              <a:buNone/>
            </a:pPr>
            <a:r>
              <a:rPr lang="fr-FR" sz="1600" b="1" dirty="0">
                <a:solidFill>
                  <a:srgbClr val="A40014"/>
                </a:solidFill>
                <a:latin typeface="+mj-lt"/>
              </a:rPr>
              <a:t>Emploi, formation, bien manger</a:t>
            </a:r>
            <a:endParaRPr sz="16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368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6FB38-6439-26E3-CBD3-3E9104B31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04A3A6DF-EA48-8DB7-F358-36B4E667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61" y="689975"/>
            <a:ext cx="8641971" cy="5325441"/>
          </a:xfrm>
          <a:prstGeom prst="rect">
            <a:avLst/>
          </a:prstGeom>
        </p:spPr>
      </p:pic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020706C0-EED8-1940-56B5-DA9C5E3F9A4E}"/>
              </a:ext>
            </a:extLst>
          </p:cNvPr>
          <p:cNvSpPr txBox="1">
            <a:spLocks/>
          </p:cNvSpPr>
          <p:nvPr/>
        </p:nvSpPr>
        <p:spPr>
          <a:xfrm>
            <a:off x="394489" y="274983"/>
            <a:ext cx="11050822" cy="488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cap="all" dirty="0">
                <a:solidFill>
                  <a:prstClr val="black"/>
                </a:solidFill>
                <a:latin typeface="Aptos" panose="02110004020202020204"/>
              </a:rPr>
              <a:t>Programme du projet</a:t>
            </a:r>
            <a:endParaRPr lang="fr-FR" sz="2400" b="1" cap="all" dirty="0"/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6C33CA18-212B-F870-B29E-E90E8CF7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0694"/>
            <a:ext cx="610491" cy="360000"/>
          </a:xfrm>
        </p:spPr>
        <p:txBody>
          <a:bodyPr/>
          <a:lstStyle/>
          <a:p>
            <a:fld id="{74F54FD3-2580-4D09-A4DB-1F98DC585190}" type="slidenum">
              <a:rPr lang="fr-FR" smtClean="0"/>
              <a:t>6</a:t>
            </a:fld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3C26AA9-9BAD-6424-D96C-0C537FCF4677}"/>
              </a:ext>
            </a:extLst>
          </p:cNvPr>
          <p:cNvGrpSpPr/>
          <p:nvPr/>
        </p:nvGrpSpPr>
        <p:grpSpPr>
          <a:xfrm>
            <a:off x="1939961" y="4131865"/>
            <a:ext cx="1441514" cy="1883551"/>
            <a:chOff x="-3100697" y="4755848"/>
            <a:chExt cx="1695830" cy="220258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670BBF7-A7F7-CF4F-A0E4-71531C83D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66" t="75176" r="87054" b="11418"/>
            <a:stretch/>
          </p:blipFill>
          <p:spPr>
            <a:xfrm>
              <a:off x="-3100697" y="4755848"/>
              <a:ext cx="1695829" cy="123646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A1AE8F0-1CCA-BB32-A534-7FBFB39E4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66" t="88161" r="87054" b="2147"/>
            <a:stretch/>
          </p:blipFill>
          <p:spPr>
            <a:xfrm>
              <a:off x="-3100696" y="5992310"/>
              <a:ext cx="1695829" cy="966126"/>
            </a:xfrm>
            <a:prstGeom prst="rect">
              <a:avLst/>
            </a:prstGeom>
          </p:spPr>
        </p:pic>
      </p:grp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A30BCA6-1601-CF64-2998-0EEA754849F7}"/>
              </a:ext>
            </a:extLst>
          </p:cNvPr>
          <p:cNvGraphicFramePr>
            <a:graphicFrameLocks noGrp="1"/>
          </p:cNvGraphicFramePr>
          <p:nvPr/>
        </p:nvGraphicFramePr>
        <p:xfrm>
          <a:off x="3474261" y="996399"/>
          <a:ext cx="4077608" cy="2432601"/>
        </p:xfrm>
        <a:graphic>
          <a:graphicData uri="http://schemas.openxmlformats.org/drawingml/2006/table">
            <a:tbl>
              <a:tblPr/>
              <a:tblGrid>
                <a:gridCol w="2820308">
                  <a:extLst>
                    <a:ext uri="{9D8B030D-6E8A-4147-A177-3AD203B41FA5}">
                      <a16:colId xmlns:a16="http://schemas.microsoft.com/office/drawing/2014/main" val="1962294918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893398977"/>
                    </a:ext>
                  </a:extLst>
                </a:gridCol>
              </a:tblGrid>
              <a:tr h="40318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Bâtiments d’activités : Distribution / Transformation / Logistique du dernier km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C2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050" b="1" i="0" u="none" strike="noStrike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Env</a:t>
                      </a:r>
                      <a:r>
                        <a:rPr lang="fr-FR" sz="105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 100 000 m²</a:t>
                      </a:r>
                    </a:p>
                    <a:p>
                      <a:pPr algn="ctr" fontAlgn="b"/>
                      <a:endParaRPr lang="fr-FR" sz="1050" b="1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7722577"/>
                  </a:ext>
                </a:extLst>
              </a:tr>
              <a:tr h="404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Ateliers de transformation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1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Env</a:t>
                      </a:r>
                      <a:r>
                        <a:rPr lang="fr-FR" sz="105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 6000 à </a:t>
                      </a:r>
                    </a:p>
                    <a:p>
                      <a:pPr algn="ctr" fontAlgn="b"/>
                      <a:r>
                        <a:rPr lang="fr-FR" sz="105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 8 000 m²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407416"/>
                  </a:ext>
                </a:extLst>
              </a:tr>
              <a:tr h="40424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Carreau des producteurs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err="1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Env</a:t>
                      </a:r>
                      <a:r>
                        <a:rPr lang="fr-FR" sz="105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 7 000 m²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5708630"/>
                  </a:ext>
                </a:extLst>
              </a:tr>
              <a:tr h="52400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7224058"/>
                  </a:ext>
                </a:extLst>
              </a:tr>
              <a:tr h="2843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Tertiaire, Restauration, commerce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8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10 000 m² et </a:t>
                      </a:r>
                    </a:p>
                    <a:p>
                      <a:pPr algn="ctr" fontAlgn="b"/>
                      <a:r>
                        <a:rPr lang="fr-FR" sz="105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15 000 m²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6328028"/>
                  </a:ext>
                </a:extLst>
              </a:tr>
              <a:tr h="222027"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5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490525"/>
                  </a:ext>
                </a:extLst>
              </a:tr>
              <a:tr h="222027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Total SDP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115 000 m² à</a:t>
                      </a:r>
                    </a:p>
                    <a:p>
                      <a:pPr algn="ctr" fontAlgn="b"/>
                      <a:r>
                        <a:rPr lang="fr-FR" sz="105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</a:rPr>
                        <a:t>130 000 m²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56080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A9758ACF-9736-686E-1B7A-34FC37989392}"/>
              </a:ext>
            </a:extLst>
          </p:cNvPr>
          <p:cNvSpPr txBox="1"/>
          <p:nvPr/>
        </p:nvSpPr>
        <p:spPr>
          <a:xfrm>
            <a:off x="337446" y="5972920"/>
            <a:ext cx="11164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ym typeface="Wingdings" panose="05000000000000000000" pitchFamily="2" charset="2"/>
              </a:rPr>
              <a:t> </a:t>
            </a:r>
            <a:r>
              <a:rPr lang="fr-FR" sz="1400"/>
              <a:t>Zone projet de </a:t>
            </a:r>
            <a:r>
              <a:rPr lang="fr-FR" sz="1400" b="1"/>
              <a:t>38,5 ha</a:t>
            </a:r>
            <a:r>
              <a:rPr lang="fr-FR" sz="1400"/>
              <a:t>. </a:t>
            </a:r>
            <a:endParaRPr lang="fr-FR" sz="1400" b="1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4B4FDE-815D-5BDB-30B3-1DDEA3C9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815972" y="6340509"/>
            <a:ext cx="7014028" cy="242508"/>
          </a:xfrm>
        </p:spPr>
        <p:txBody>
          <a:bodyPr/>
          <a:lstStyle/>
          <a:p>
            <a:r>
              <a:rPr lang="fr-FR"/>
              <a:t>19 novembre 2025 – REUNION DE CO-CONSTRUCTION</a:t>
            </a:r>
          </a:p>
        </p:txBody>
      </p:sp>
    </p:spTree>
    <p:extLst>
      <p:ext uri="{BB962C8B-B14F-4D97-AF65-F5344CB8AC3E}">
        <p14:creationId xmlns:p14="http://schemas.microsoft.com/office/powerpoint/2010/main" val="385866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F8C0F-E0E4-5577-B8DA-AAE89FC7C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D5165C22-F714-2908-CF28-E0B148566CD1}"/>
              </a:ext>
            </a:extLst>
          </p:cNvPr>
          <p:cNvSpPr txBox="1">
            <a:spLocks/>
          </p:cNvSpPr>
          <p:nvPr/>
        </p:nvSpPr>
        <p:spPr>
          <a:xfrm>
            <a:off x="405506" y="184666"/>
            <a:ext cx="11050822" cy="488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/>
            </a:pPr>
            <a:r>
              <a:rPr lang="fr-FR" sz="2400" b="1" cap="all" dirty="0">
                <a:solidFill>
                  <a:prstClr val="black"/>
                </a:solidFill>
                <a:latin typeface="Aptos" panose="02110004020202020204"/>
              </a:rPr>
              <a:t>concertation réglementaire</a:t>
            </a: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4C2357D6-B313-D7E0-E34F-D24AAB17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0694"/>
            <a:ext cx="610491" cy="360000"/>
          </a:xfrm>
        </p:spPr>
        <p:txBody>
          <a:bodyPr/>
          <a:lstStyle/>
          <a:p>
            <a:fld id="{74F54FD3-2580-4D09-A4DB-1F98DC585190}" type="slidenum">
              <a:rPr lang="fr-FR" smtClean="0"/>
              <a:t>7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CE81929-BCA0-3197-DEAA-F34641402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30" y="777296"/>
            <a:ext cx="11613906" cy="53034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5C6CAB1-F1EB-3063-9672-24FE87F1331B}"/>
              </a:ext>
            </a:extLst>
          </p:cNvPr>
          <p:cNvSpPr txBox="1"/>
          <p:nvPr/>
        </p:nvSpPr>
        <p:spPr>
          <a:xfrm>
            <a:off x="10182342" y="4197096"/>
            <a:ext cx="200965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Novembre &amp; Décembre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3BC8FD-7D7B-0507-D465-822554F54CA1}"/>
              </a:ext>
            </a:extLst>
          </p:cNvPr>
          <p:cNvSpPr txBox="1"/>
          <p:nvPr/>
        </p:nvSpPr>
        <p:spPr>
          <a:xfrm>
            <a:off x="9872843" y="4957778"/>
            <a:ext cx="232227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000" b="1"/>
              <a:t>3.11 : bilan concertation PLU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000" b="1"/>
              <a:t>28.11 : bilan concertation SCOT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000" b="1"/>
              <a:t>3.12 : bilan concertation projet et charte des engagements de la SEMMARIS</a:t>
            </a:r>
            <a:endParaRPr lang="fr-FR" sz="10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281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4F826-0DFE-E6C0-BAF0-CC9DDCB6A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DC9A1721-1B47-CD48-D67E-E9AFB14C720E}"/>
              </a:ext>
            </a:extLst>
          </p:cNvPr>
          <p:cNvSpPr txBox="1">
            <a:spLocks/>
          </p:cNvSpPr>
          <p:nvPr/>
        </p:nvSpPr>
        <p:spPr>
          <a:xfrm>
            <a:off x="405506" y="184666"/>
            <a:ext cx="11050822" cy="488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fr-FR" sz="2400" b="1" dirty="0">
                <a:latin typeface="Aptos"/>
              </a:rPr>
              <a:t>LE BILAN DE LA CONCERTATION SUR LE PROJET AGORALIM</a:t>
            </a:r>
            <a:endParaRPr lang="fr-FR" sz="2400" dirty="0">
              <a:latin typeface="Aptos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fr-FR" sz="1600" b="1" cap="all" dirty="0">
              <a:latin typeface="Aptos" panose="02110004020202020204"/>
            </a:endParaRPr>
          </a:p>
        </p:txBody>
      </p:sp>
      <p:sp>
        <p:nvSpPr>
          <p:cNvPr id="2" name="Espace réservé du numéro de diapositive 3">
            <a:extLst>
              <a:ext uri="{FF2B5EF4-FFF2-40B4-BE49-F238E27FC236}">
                <a16:creationId xmlns:a16="http://schemas.microsoft.com/office/drawing/2014/main" id="{7850548D-B4FE-42F7-34A5-EDB2DFD6D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40694"/>
            <a:ext cx="610491" cy="360000"/>
          </a:xfrm>
        </p:spPr>
        <p:txBody>
          <a:bodyPr/>
          <a:lstStyle/>
          <a:p>
            <a:fld id="{74F54FD3-2580-4D09-A4DB-1F98DC585190}" type="slidenum">
              <a:rPr lang="fr-FR" smtClean="0"/>
              <a:t>8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4C167-D079-64C7-E926-B0464E4D7AB8}"/>
              </a:ext>
            </a:extLst>
          </p:cNvPr>
          <p:cNvSpPr txBox="1"/>
          <p:nvPr/>
        </p:nvSpPr>
        <p:spPr>
          <a:xfrm>
            <a:off x="516797" y="959857"/>
            <a:ext cx="5087157" cy="2616101"/>
          </a:xfrm>
          <a:prstGeom prst="rect">
            <a:avLst/>
          </a:prstGeom>
          <a:noFill/>
          <a:ln w="28575">
            <a:solidFill>
              <a:srgbClr val="BD152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  <a:cs typeface="Arial"/>
              </a:rPr>
              <a:t>EMPLOI, FORMATION &amp; INNOVATION</a:t>
            </a:r>
          </a:p>
          <a:p>
            <a:endParaRPr lang="en-US" sz="1600" b="1">
              <a:solidFill>
                <a:srgbClr val="002060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créer</a:t>
            </a:r>
            <a:r>
              <a:rPr lang="en-US" sz="1600">
                <a:cs typeface="Arial"/>
              </a:rPr>
              <a:t> un </a:t>
            </a:r>
            <a:r>
              <a:rPr lang="en-US" sz="1600" err="1">
                <a:cs typeface="Arial"/>
              </a:rPr>
              <a:t>écosystème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autour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d'AGORALIM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favorisant</a:t>
            </a:r>
            <a:r>
              <a:rPr lang="en-US" sz="1600">
                <a:cs typeface="Arial"/>
              </a:rPr>
              <a:t> </a:t>
            </a:r>
            <a:r>
              <a:rPr lang="en-US" sz="1600" err="1">
                <a:cs typeface="Arial"/>
              </a:rPr>
              <a:t>l’insertion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professionnelle</a:t>
            </a:r>
            <a:r>
              <a:rPr lang="en-US" sz="1600">
                <a:cs typeface="Arial"/>
              </a:rPr>
              <a:t>, la montée </a:t>
            </a:r>
            <a:r>
              <a:rPr lang="en-US" sz="1600" err="1">
                <a:cs typeface="Arial"/>
              </a:rPr>
              <a:t>en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compétences</a:t>
            </a:r>
            <a:r>
              <a:rPr lang="en-US" sz="1600">
                <a:cs typeface="Arial"/>
              </a:rPr>
              <a:t> et </a:t>
            </a:r>
            <a:r>
              <a:rPr lang="en-US" sz="1600" err="1">
                <a:cs typeface="Arial"/>
              </a:rPr>
              <a:t>l’innovation</a:t>
            </a:r>
            <a:r>
              <a:rPr lang="en-US" sz="1600">
                <a:cs typeface="Arial"/>
              </a:rPr>
              <a:t>, </a:t>
            </a:r>
          </a:p>
          <a:p>
            <a:pPr marL="285750" indent="-285750">
              <a:buFont typeface="Arial"/>
              <a:buChar char="•"/>
            </a:pP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/>
              </a:rPr>
              <a:t>La construction </a:t>
            </a:r>
            <a:r>
              <a:rPr lang="en-US" sz="1600" err="1">
                <a:cs typeface="Arial"/>
              </a:rPr>
              <a:t>d’une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offre</a:t>
            </a:r>
            <a:r>
              <a:rPr lang="en-US" sz="1600">
                <a:cs typeface="Arial"/>
              </a:rPr>
              <a:t> de formation </a:t>
            </a:r>
            <a:r>
              <a:rPr lang="en-US" sz="1600" err="1">
                <a:cs typeface="Arial"/>
              </a:rPr>
              <a:t>adaptée</a:t>
            </a:r>
            <a:r>
              <a:rPr lang="en-US" sz="1600">
                <a:cs typeface="Arial"/>
              </a:rPr>
              <a:t> aux </a:t>
            </a:r>
            <a:r>
              <a:rPr lang="en-US" sz="1600" err="1">
                <a:cs typeface="Arial"/>
              </a:rPr>
              <a:t>besoins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actuels</a:t>
            </a:r>
            <a:r>
              <a:rPr lang="en-US" sz="1600">
                <a:cs typeface="Arial"/>
              </a:rPr>
              <a:t> et </a:t>
            </a:r>
            <a:r>
              <a:rPr lang="en-US" sz="1600" err="1">
                <a:cs typeface="Arial"/>
              </a:rPr>
              <a:t>futurs</a:t>
            </a:r>
            <a:r>
              <a:rPr lang="en-US" sz="1600">
                <a:cs typeface="Arial"/>
              </a:rPr>
              <a:t> du </a:t>
            </a:r>
            <a:r>
              <a:rPr lang="en-US" sz="1600" err="1">
                <a:cs typeface="Arial"/>
              </a:rPr>
              <a:t>projet</a:t>
            </a:r>
            <a:r>
              <a:rPr lang="en-US" sz="1600"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/>
              </a:rPr>
              <a:t>L'ESS doit </a:t>
            </a:r>
            <a:r>
              <a:rPr lang="en-US" sz="1600" err="1">
                <a:cs typeface="Arial"/>
              </a:rPr>
              <a:t>être</a:t>
            </a:r>
            <a:r>
              <a:rPr lang="en-US" sz="1600">
                <a:cs typeface="Arial"/>
              </a:rPr>
              <a:t> un </a:t>
            </a:r>
            <a:r>
              <a:rPr lang="en-US" sz="1600" err="1">
                <a:cs typeface="Arial"/>
              </a:rPr>
              <a:t>pilier</a:t>
            </a:r>
            <a:r>
              <a:rPr lang="en-US" sz="1600">
                <a:cs typeface="Arial"/>
              </a:rPr>
              <a:t> de la </a:t>
            </a:r>
            <a:r>
              <a:rPr lang="en-US" sz="1600" err="1">
                <a:cs typeface="Arial"/>
              </a:rPr>
              <a:t>dynamique</a:t>
            </a:r>
            <a:r>
              <a:rPr lang="en-US">
                <a:cs typeface="Arial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AC2F7B-AA66-97B4-04EA-35D8A565B172}"/>
              </a:ext>
            </a:extLst>
          </p:cNvPr>
          <p:cNvSpPr txBox="1"/>
          <p:nvPr/>
        </p:nvSpPr>
        <p:spPr>
          <a:xfrm>
            <a:off x="5781956" y="821904"/>
            <a:ext cx="6039142" cy="3139321"/>
          </a:xfrm>
          <a:prstGeom prst="rect">
            <a:avLst/>
          </a:prstGeom>
          <a:noFill/>
          <a:ln w="28575">
            <a:solidFill>
              <a:srgbClr val="BD152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6666"/>
                </a:solidFill>
                <a:cs typeface="Arial"/>
              </a:rPr>
              <a:t>FILIERES AGRICOLES, ALIMENTATION &amp; CIRCUITS COURTS</a:t>
            </a:r>
          </a:p>
          <a:p>
            <a:endParaRPr lang="en-US" b="1">
              <a:solidFill>
                <a:srgbClr val="FF6666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err="1">
                <a:cs typeface="Arial"/>
              </a:rPr>
              <a:t>Garantir</a:t>
            </a:r>
            <a:r>
              <a:rPr lang="en-US" sz="1600">
                <a:cs typeface="Arial"/>
              </a:rPr>
              <a:t> des </a:t>
            </a:r>
            <a:r>
              <a:rPr lang="en-US" sz="1600" err="1">
                <a:cs typeface="Arial"/>
              </a:rPr>
              <a:t>débouchés</a:t>
            </a:r>
            <a:r>
              <a:rPr lang="en-US" sz="1600">
                <a:cs typeface="Arial"/>
              </a:rPr>
              <a:t> stables et </a:t>
            </a:r>
            <a:r>
              <a:rPr lang="en-US" sz="1600" err="1">
                <a:cs typeface="Arial"/>
              </a:rPr>
              <a:t>favoriser</a:t>
            </a:r>
            <a:r>
              <a:rPr lang="en-US" sz="1600">
                <a:cs typeface="Arial"/>
              </a:rPr>
              <a:t> la structuration de </a:t>
            </a:r>
            <a:r>
              <a:rPr lang="en-US" sz="1600" err="1">
                <a:cs typeface="Arial"/>
              </a:rPr>
              <a:t>partenariats</a:t>
            </a:r>
            <a:r>
              <a:rPr lang="en-US" sz="1600">
                <a:cs typeface="Arial"/>
              </a:rPr>
              <a:t> durables avec la restauration collective</a:t>
            </a:r>
          </a:p>
          <a:p>
            <a:pPr marL="285750" indent="-285750">
              <a:buFont typeface="Arial"/>
              <a:buChar char="•"/>
            </a:pP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err="1">
                <a:cs typeface="Arial"/>
              </a:rPr>
              <a:t>Soutenir</a:t>
            </a:r>
            <a:r>
              <a:rPr lang="en-US" sz="1600">
                <a:cs typeface="Arial"/>
              </a:rPr>
              <a:t> à la </a:t>
            </a:r>
            <a:r>
              <a:rPr lang="en-US" sz="1600" err="1">
                <a:cs typeface="Arial"/>
              </a:rPr>
              <a:t>création</a:t>
            </a:r>
            <a:r>
              <a:rPr lang="en-US" sz="1600">
                <a:cs typeface="Arial"/>
              </a:rPr>
              <a:t> d’un </a:t>
            </a:r>
            <a:r>
              <a:rPr lang="en-US" sz="1600" err="1">
                <a:cs typeface="Arial"/>
              </a:rPr>
              <a:t>carreau</a:t>
            </a:r>
            <a:r>
              <a:rPr lang="en-US" sz="1600">
                <a:cs typeface="Arial"/>
              </a:rPr>
              <a:t> des </a:t>
            </a:r>
            <a:r>
              <a:rPr lang="en-US" sz="1600" err="1">
                <a:cs typeface="Arial"/>
              </a:rPr>
              <a:t>producteurs</a:t>
            </a:r>
            <a:r>
              <a:rPr lang="en-US" sz="1600">
                <a:cs typeface="Arial"/>
              </a:rPr>
              <a:t>, </a:t>
            </a:r>
            <a:r>
              <a:rPr lang="en-US" sz="1600" err="1">
                <a:cs typeface="Arial"/>
              </a:rPr>
              <a:t>complété</a:t>
            </a:r>
            <a:r>
              <a:rPr lang="en-US" sz="1600">
                <a:cs typeface="Arial"/>
              </a:rPr>
              <a:t> par des </a:t>
            </a:r>
            <a:r>
              <a:rPr lang="en-US" sz="1600" err="1">
                <a:cs typeface="Arial"/>
              </a:rPr>
              <a:t>outils</a:t>
            </a:r>
            <a:r>
              <a:rPr lang="en-US" sz="1600">
                <a:cs typeface="Arial"/>
              </a:rPr>
              <a:t> de transformation et des services </a:t>
            </a:r>
            <a:r>
              <a:rPr lang="en-US" sz="1600" err="1">
                <a:cs typeface="Arial"/>
              </a:rPr>
              <a:t>logistiques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adaptés</a:t>
            </a: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err="1">
                <a:cs typeface="Arial"/>
              </a:rPr>
              <a:t>Accompagner</a:t>
            </a:r>
            <a:r>
              <a:rPr lang="en-US" sz="1600">
                <a:cs typeface="Arial"/>
              </a:rPr>
              <a:t> la transition </a:t>
            </a:r>
            <a:r>
              <a:rPr lang="en-US" sz="1600" err="1">
                <a:cs typeface="Arial"/>
              </a:rPr>
              <a:t>agricole</a:t>
            </a:r>
            <a:r>
              <a:rPr lang="en-US" sz="1600">
                <a:cs typeface="Arial"/>
              </a:rPr>
              <a:t>, la formation aux métiers </a:t>
            </a:r>
            <a:r>
              <a:rPr lang="en-US" sz="1600" err="1">
                <a:cs typeface="Arial"/>
              </a:rPr>
              <a:t>agricoles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9D475-BD30-0A13-1AD3-F9C45E6E1B24}"/>
              </a:ext>
            </a:extLst>
          </p:cNvPr>
          <p:cNvSpPr txBox="1"/>
          <p:nvPr/>
        </p:nvSpPr>
        <p:spPr>
          <a:xfrm>
            <a:off x="512221" y="3628904"/>
            <a:ext cx="5095005" cy="2646878"/>
          </a:xfrm>
          <a:prstGeom prst="rect">
            <a:avLst/>
          </a:prstGeom>
          <a:noFill/>
          <a:ln w="28575">
            <a:solidFill>
              <a:srgbClr val="BD152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E3D23"/>
                </a:solidFill>
                <a:cs typeface="Arial"/>
              </a:rPr>
              <a:t>URBANISME, ENVIRONNEMENT ET PAYSAGE</a:t>
            </a:r>
          </a:p>
          <a:p>
            <a:endParaRPr lang="en-US" sz="1600" b="1">
              <a:solidFill>
                <a:srgbClr val="0E3D23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err="1">
                <a:cs typeface="Arial"/>
              </a:rPr>
              <a:t>Intégration</a:t>
            </a:r>
            <a:r>
              <a:rPr lang="en-US" sz="1600">
                <a:cs typeface="Arial"/>
              </a:rPr>
              <a:t> </a:t>
            </a:r>
            <a:r>
              <a:rPr lang="en-US" sz="1600" err="1">
                <a:cs typeface="Arial"/>
              </a:rPr>
              <a:t>urbaine</a:t>
            </a:r>
            <a:r>
              <a:rPr lang="en-US" sz="1600">
                <a:cs typeface="Arial"/>
              </a:rPr>
              <a:t> </a:t>
            </a:r>
            <a:r>
              <a:rPr lang="en-US" sz="1600" err="1">
                <a:cs typeface="Arial"/>
              </a:rPr>
              <a:t>harmonieuse</a:t>
            </a:r>
            <a:r>
              <a:rPr lang="en-US" sz="1600">
                <a:cs typeface="Arial"/>
              </a:rPr>
              <a:t> et site  </a:t>
            </a:r>
            <a:r>
              <a:rPr lang="en-US" sz="1600" err="1">
                <a:cs typeface="Arial"/>
              </a:rPr>
              <a:t>exemplaire</a:t>
            </a:r>
            <a:r>
              <a:rPr lang="en-US" sz="1600">
                <a:cs typeface="Arial"/>
              </a:rPr>
              <a:t> sur le plan </a:t>
            </a:r>
            <a:r>
              <a:rPr lang="en-US" sz="1600" err="1">
                <a:cs typeface="Arial"/>
              </a:rPr>
              <a:t>environnemental</a:t>
            </a:r>
            <a:endParaRPr lang="en-US" sz="1600">
              <a:cs typeface="Arial"/>
            </a:endParaRPr>
          </a:p>
          <a:p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/>
              </a:rPr>
              <a:t>Travail sur les </a:t>
            </a:r>
            <a:r>
              <a:rPr lang="en-US" sz="1600" err="1">
                <a:cs typeface="Arial"/>
              </a:rPr>
              <a:t>différentes</a:t>
            </a:r>
            <a:r>
              <a:rPr lang="en-US" sz="1600">
                <a:cs typeface="Arial"/>
              </a:rPr>
              <a:t> </a:t>
            </a:r>
            <a:r>
              <a:rPr lang="en-US" sz="1600" err="1">
                <a:cs typeface="Arial"/>
              </a:rPr>
              <a:t>mobilités</a:t>
            </a:r>
            <a:r>
              <a:rPr lang="en-US" sz="1600">
                <a:cs typeface="Arial"/>
              </a:rPr>
              <a:t> </a:t>
            </a:r>
          </a:p>
          <a:p>
            <a:endParaRPr lang="en-US" sz="160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cs typeface="Arial"/>
              </a:rPr>
              <a:t>Transparence des impacts </a:t>
            </a:r>
            <a:r>
              <a:rPr lang="en-US" sz="1600" err="1">
                <a:cs typeface="Arial"/>
              </a:rPr>
              <a:t>environnementaux</a:t>
            </a:r>
            <a:r>
              <a:rPr lang="en-US" sz="1600">
                <a:cs typeface="Arial"/>
              </a:rPr>
              <a:t> avec </a:t>
            </a:r>
            <a:r>
              <a:rPr lang="en-US" sz="1600" err="1">
                <a:cs typeface="Arial"/>
              </a:rPr>
              <a:t>indicateurs</a:t>
            </a:r>
            <a:r>
              <a:rPr lang="en-US" sz="1600">
                <a:cs typeface="Arial"/>
              </a:rPr>
              <a:t> de </a:t>
            </a:r>
            <a:r>
              <a:rPr lang="en-US" sz="1600" err="1">
                <a:cs typeface="Arial"/>
              </a:rPr>
              <a:t>suiv</a:t>
            </a:r>
            <a:r>
              <a:rPr lang="en-US" err="1">
                <a:cs typeface="Arial"/>
              </a:rPr>
              <a:t>i</a:t>
            </a:r>
            <a:r>
              <a:rPr lang="en-US">
                <a:cs typeface="Arial"/>
              </a:rPr>
              <a:t> 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BA11D-0DEA-A198-A1FC-53BABFE46749}"/>
              </a:ext>
            </a:extLst>
          </p:cNvPr>
          <p:cNvSpPr txBox="1"/>
          <p:nvPr/>
        </p:nvSpPr>
        <p:spPr>
          <a:xfrm>
            <a:off x="5781954" y="4047406"/>
            <a:ext cx="6019604" cy="2123658"/>
          </a:xfrm>
          <a:prstGeom prst="rect">
            <a:avLst/>
          </a:prstGeom>
          <a:noFill/>
          <a:ln w="28575">
            <a:solidFill>
              <a:srgbClr val="BD152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CONCERTATION, PROJET &amp; GOUVERNANCE</a:t>
            </a:r>
          </a:p>
          <a:p>
            <a:pPr marL="285750" indent="-285750">
              <a:buFont typeface="Arial"/>
              <a:buChar char="•"/>
            </a:pP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Attentes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fortes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en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matière de transparence,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d’inclusion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et de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suivi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citoyen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du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projet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Agoralim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 </a:t>
            </a: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Volonté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de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pérenniser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le dialogue et de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garantir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que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les engagements pris se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traduisent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en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actions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concrètes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et </a:t>
            </a:r>
            <a:r>
              <a:rPr lang="en-US" sz="1600" err="1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évaluables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 dans le temps.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95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DE0D1-7EFB-6C03-FCE9-12A909D31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EC857AEE-C6B5-E401-BC22-3E8AF7DAD843}"/>
              </a:ext>
            </a:extLst>
          </p:cNvPr>
          <p:cNvSpPr/>
          <p:nvPr/>
        </p:nvSpPr>
        <p:spPr>
          <a:xfrm>
            <a:off x="4419858" y="1799626"/>
            <a:ext cx="7437034" cy="4455124"/>
          </a:xfrm>
          <a:prstGeom prst="roundRect">
            <a:avLst>
              <a:gd name="adj" fmla="val 640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99E815E-5851-1854-B1A8-C446AD1F6B89}"/>
              </a:ext>
            </a:extLst>
          </p:cNvPr>
          <p:cNvSpPr txBox="1"/>
          <p:nvPr/>
        </p:nvSpPr>
        <p:spPr>
          <a:xfrm>
            <a:off x="588963" y="2137011"/>
            <a:ext cx="3242875" cy="121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133E43"/>
                </a:solidFill>
                <a:effectLst/>
                <a:uLnTx/>
                <a:uFillTx/>
                <a:latin typeface="Raleway ExtraBold"/>
                <a:ea typeface="+mn-ea"/>
                <a:cs typeface="+mn-cs"/>
              </a:rPr>
              <a:t>Vue</a:t>
            </a:r>
            <a:b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133E43"/>
                </a:solidFill>
                <a:effectLst/>
                <a:uLnTx/>
                <a:uFillTx/>
                <a:latin typeface="Raleway ExtraBold"/>
                <a:ea typeface="+mn-ea"/>
                <a:cs typeface="+mn-cs"/>
              </a:rPr>
            </a:b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133E43"/>
                </a:solidFill>
                <a:effectLst/>
                <a:uLnTx/>
                <a:uFillTx/>
                <a:latin typeface="Raleway ExtraBold"/>
                <a:ea typeface="+mn-ea"/>
                <a:cs typeface="+mn-cs"/>
              </a:rPr>
              <a:t>d’</a:t>
            </a:r>
            <a:r>
              <a:rPr kumimoji="0" lang="fr-FR" sz="4400" b="0" i="0" u="none" strike="noStrike" kern="1200" cap="none" spc="0" normalizeH="0" baseline="0" noProof="0">
                <a:ln>
                  <a:noFill/>
                </a:ln>
                <a:solidFill>
                  <a:srgbClr val="407D5B"/>
                </a:solidFill>
                <a:effectLst/>
                <a:uLnTx/>
                <a:uFillTx/>
                <a:latin typeface="Raleway ExtraBold"/>
                <a:ea typeface="+mn-ea"/>
                <a:cs typeface="+mn-cs"/>
              </a:rPr>
              <a:t>ensemble</a:t>
            </a:r>
          </a:p>
        </p:txBody>
      </p:sp>
      <p:pic>
        <p:nvPicPr>
          <p:cNvPr id="7" name="Image 6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56CB6195-E361-7837-1AE8-2870E9A61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t="355" r="482" b="1104"/>
          <a:stretch>
            <a:fillRect/>
          </a:stretch>
        </p:blipFill>
        <p:spPr>
          <a:xfrm>
            <a:off x="4419858" y="354012"/>
            <a:ext cx="7437180" cy="4455124"/>
          </a:xfrm>
          <a:prstGeom prst="round2SameRect">
            <a:avLst>
              <a:gd name="adj1" fmla="val 5115"/>
              <a:gd name="adj2" fmla="val 0"/>
            </a:avLst>
          </a:prstGeom>
        </p:spPr>
      </p:pic>
      <p:pic>
        <p:nvPicPr>
          <p:cNvPr id="8" name="Image 7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2368E4EB-8056-246B-D7B3-22E3910E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3" b="55545"/>
          <a:stretch>
            <a:fillRect/>
          </a:stretch>
        </p:blipFill>
        <p:spPr>
          <a:xfrm>
            <a:off x="3381068" y="468077"/>
            <a:ext cx="1822172" cy="2167247"/>
          </a:xfrm>
          <a:prstGeom prst="roundRect">
            <a:avLst>
              <a:gd name="adj" fmla="val 14803"/>
            </a:avLst>
          </a:prstGeom>
          <a:effectLst>
            <a:outerShdw blurRad="406400" sx="102000" sy="102000" algn="ctr" rotWithShape="0">
              <a:schemeClr val="accent3">
                <a:alpha val="57000"/>
              </a:scheme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7F5F1C32-D6D7-0EE1-823E-57382F784AD1}"/>
              </a:ext>
            </a:extLst>
          </p:cNvPr>
          <p:cNvSpPr txBox="1"/>
          <p:nvPr/>
        </p:nvSpPr>
        <p:spPr>
          <a:xfrm>
            <a:off x="5027606" y="5107497"/>
            <a:ext cx="439062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50" normalizeH="0" baseline="0" noProof="0">
                <a:ln>
                  <a:noFill/>
                </a:ln>
                <a:solidFill>
                  <a:srgbClr val="133E43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Un respect du paysage existant tout en le renforçant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4483631-13CD-0BC6-BD98-077FB802737C}"/>
              </a:ext>
            </a:extLst>
          </p:cNvPr>
          <p:cNvSpPr txBox="1"/>
          <p:nvPr/>
        </p:nvSpPr>
        <p:spPr>
          <a:xfrm>
            <a:off x="5027606" y="5431522"/>
            <a:ext cx="3686907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50" normalizeH="0" baseline="0" noProof="0">
                <a:ln>
                  <a:noFill/>
                </a:ln>
                <a:solidFill>
                  <a:srgbClr val="133E43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Des espaces végétalisés tout autour du site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0A069F7-E214-5EFF-1D2D-43E90A3D52A1}"/>
              </a:ext>
            </a:extLst>
          </p:cNvPr>
          <p:cNvSpPr txBox="1"/>
          <p:nvPr/>
        </p:nvSpPr>
        <p:spPr>
          <a:xfrm>
            <a:off x="5027606" y="5755545"/>
            <a:ext cx="180818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50" normalizeH="0" baseline="0" noProof="0">
                <a:ln>
                  <a:noFill/>
                </a:ln>
                <a:solidFill>
                  <a:srgbClr val="133E43"/>
                </a:solidFill>
                <a:effectLst/>
                <a:uLnTx/>
                <a:uFillTx/>
                <a:latin typeface="Barlow"/>
                <a:ea typeface="+mn-ea"/>
                <a:cs typeface="+mn-cs"/>
              </a:rPr>
              <a:t>Des percées visuelles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A38D85D7-1F00-AF35-E25D-C2B223F75812}"/>
              </a:ext>
            </a:extLst>
          </p:cNvPr>
          <p:cNvGrpSpPr/>
          <p:nvPr/>
        </p:nvGrpSpPr>
        <p:grpSpPr>
          <a:xfrm>
            <a:off x="334962" y="3502194"/>
            <a:ext cx="3647635" cy="2662006"/>
            <a:chOff x="334962" y="3609916"/>
            <a:chExt cx="3647635" cy="2662006"/>
          </a:xfrm>
        </p:grpSpPr>
        <p:pic>
          <p:nvPicPr>
            <p:cNvPr id="10" name="Image 9" descr="Une image contenant dessin, croquis, illustration, art&#10;&#10;Le contenu généré par l’IA peut être incorrect.">
              <a:extLst>
                <a:ext uri="{FF2B5EF4-FFF2-40B4-BE49-F238E27FC236}">
                  <a16:creationId xmlns:a16="http://schemas.microsoft.com/office/drawing/2014/main" id="{2DA9CCA2-018D-040B-F8FC-E106CB72E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62" y="3609916"/>
              <a:ext cx="3647635" cy="2554284"/>
            </a:xfrm>
            <a:prstGeom prst="roundRect">
              <a:avLst>
                <a:gd name="adj" fmla="val 14803"/>
              </a:avLst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1CAA71FC-3832-8E84-7890-5BCD7DB65281}"/>
                </a:ext>
              </a:extLst>
            </p:cNvPr>
            <p:cNvSpPr txBox="1"/>
            <p:nvPr/>
          </p:nvSpPr>
          <p:spPr>
            <a:xfrm>
              <a:off x="936488" y="6164200"/>
              <a:ext cx="2444580" cy="10772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50" normalizeH="0" baseline="0" noProof="0">
                  <a:ln>
                    <a:noFill/>
                  </a:ln>
                  <a:solidFill>
                    <a:srgbClr val="133E43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Croquis de principe de la frange paysagère côté RD47a</a:t>
              </a:r>
            </a:p>
          </p:txBody>
        </p:sp>
      </p:grp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A484A566-3FD5-5519-9109-A67E3E5F5C03}"/>
              </a:ext>
            </a:extLst>
          </p:cNvPr>
          <p:cNvSpPr/>
          <p:nvPr/>
        </p:nvSpPr>
        <p:spPr>
          <a:xfrm>
            <a:off x="4785419" y="5142772"/>
            <a:ext cx="144904" cy="144894"/>
          </a:xfrm>
          <a:custGeom>
            <a:avLst/>
            <a:gdLst>
              <a:gd name="connsiteX0" fmla="*/ 807814 w 1608868"/>
              <a:gd name="connsiteY0" fmla="*/ 566452 h 1608773"/>
              <a:gd name="connsiteX1" fmla="*/ 567118 w 1608868"/>
              <a:gd name="connsiteY1" fmla="*/ 807244 h 1608773"/>
              <a:gd name="connsiteX2" fmla="*/ 808291 w 1608868"/>
              <a:gd name="connsiteY2" fmla="*/ 1048321 h 1608773"/>
              <a:gd name="connsiteX3" fmla="*/ 1048987 w 1608868"/>
              <a:gd name="connsiteY3" fmla="*/ 807529 h 1608773"/>
              <a:gd name="connsiteX4" fmla="*/ 813946 w 1608868"/>
              <a:gd name="connsiteY4" fmla="*/ 426363 h 1608773"/>
              <a:gd name="connsiteX5" fmla="*/ 844771 w 1608868"/>
              <a:gd name="connsiteY5" fmla="*/ 438436 h 1608773"/>
              <a:gd name="connsiteX6" fmla="*/ 1171288 w 1608868"/>
              <a:gd name="connsiteY6" fmla="*/ 762571 h 1608773"/>
              <a:gd name="connsiteX7" fmla="*/ 1177003 w 1608868"/>
              <a:gd name="connsiteY7" fmla="*/ 846010 h 1608773"/>
              <a:gd name="connsiteX8" fmla="*/ 850582 w 1608868"/>
              <a:gd name="connsiteY8" fmla="*/ 1172527 h 1608773"/>
              <a:gd name="connsiteX9" fmla="*/ 772953 w 1608868"/>
              <a:gd name="connsiteY9" fmla="*/ 1179290 h 1608773"/>
              <a:gd name="connsiteX10" fmla="*/ 523874 w 1608868"/>
              <a:gd name="connsiteY10" fmla="*/ 931735 h 1608773"/>
              <a:gd name="connsiteX11" fmla="*/ 523779 w 1608868"/>
              <a:gd name="connsiteY11" fmla="*/ 931735 h 1608773"/>
              <a:gd name="connsiteX12" fmla="*/ 428148 w 1608868"/>
              <a:gd name="connsiteY12" fmla="*/ 827722 h 1608773"/>
              <a:gd name="connsiteX13" fmla="*/ 431101 w 1608868"/>
              <a:gd name="connsiteY13" fmla="*/ 780478 h 1608773"/>
              <a:gd name="connsiteX14" fmla="*/ 781049 w 1608868"/>
              <a:gd name="connsiteY14" fmla="*/ 431863 h 1608773"/>
              <a:gd name="connsiteX15" fmla="*/ 813946 w 1608868"/>
              <a:gd name="connsiteY15" fmla="*/ 426363 h 1608773"/>
              <a:gd name="connsiteX16" fmla="*/ 809554 w 1608868"/>
              <a:gd name="connsiteY16" fmla="*/ 327326 h 1608773"/>
              <a:gd name="connsiteX17" fmla="*/ 618744 w 1608868"/>
              <a:gd name="connsiteY17" fmla="*/ 399669 h 1608773"/>
              <a:gd name="connsiteX18" fmla="*/ 396144 w 1608868"/>
              <a:gd name="connsiteY18" fmla="*/ 622268 h 1608773"/>
              <a:gd name="connsiteX19" fmla="*/ 405193 w 1608868"/>
              <a:gd name="connsiteY19" fmla="*/ 1002601 h 1608773"/>
              <a:gd name="connsiteX20" fmla="*/ 770572 w 1608868"/>
              <a:gd name="connsiteY20" fmla="*/ 1286637 h 1608773"/>
              <a:gd name="connsiteX21" fmla="*/ 994410 w 1608868"/>
              <a:gd name="connsiteY21" fmla="*/ 1218152 h 1608773"/>
              <a:gd name="connsiteX22" fmla="*/ 1220438 w 1608868"/>
              <a:gd name="connsiteY22" fmla="*/ 992124 h 1608773"/>
              <a:gd name="connsiteX23" fmla="*/ 1205674 w 1608868"/>
              <a:gd name="connsiteY23" fmla="*/ 607409 h 1608773"/>
              <a:gd name="connsiteX24" fmla="*/ 999172 w 1608868"/>
              <a:gd name="connsiteY24" fmla="*/ 401859 h 1608773"/>
              <a:gd name="connsiteX25" fmla="*/ 999077 w 1608868"/>
              <a:gd name="connsiteY25" fmla="*/ 401859 h 1608773"/>
              <a:gd name="connsiteX26" fmla="*/ 809554 w 1608868"/>
              <a:gd name="connsiteY26" fmla="*/ 327326 h 1608773"/>
              <a:gd name="connsiteX27" fmla="*/ 806030 w 1608868"/>
              <a:gd name="connsiteY27" fmla="*/ 209347 h 1608773"/>
              <a:gd name="connsiteX28" fmla="*/ 1074325 w 1608868"/>
              <a:gd name="connsiteY28" fmla="*/ 310515 h 1608773"/>
              <a:gd name="connsiteX29" fmla="*/ 1302448 w 1608868"/>
              <a:gd name="connsiteY29" fmla="*/ 537781 h 1608773"/>
              <a:gd name="connsiteX30" fmla="*/ 1293399 w 1608868"/>
              <a:gd name="connsiteY30" fmla="*/ 1087088 h 1608773"/>
              <a:gd name="connsiteX31" fmla="*/ 839057 w 1608868"/>
              <a:gd name="connsiteY31" fmla="*/ 1405414 h 1608773"/>
              <a:gd name="connsiteX32" fmla="*/ 523875 w 1608868"/>
              <a:gd name="connsiteY32" fmla="*/ 1289018 h 1608773"/>
              <a:gd name="connsiteX33" fmla="*/ 321754 w 1608868"/>
              <a:gd name="connsiteY33" fmla="*/ 1086897 h 1608773"/>
              <a:gd name="connsiteX34" fmla="*/ 308133 w 1608868"/>
              <a:gd name="connsiteY34" fmla="*/ 543496 h 1608773"/>
              <a:gd name="connsiteX35" fmla="*/ 538734 w 1608868"/>
              <a:gd name="connsiteY35" fmla="*/ 312991 h 1608773"/>
              <a:gd name="connsiteX36" fmla="*/ 806030 w 1608868"/>
              <a:gd name="connsiteY36" fmla="*/ 209347 h 1608773"/>
              <a:gd name="connsiteX37" fmla="*/ 804386 w 1608868"/>
              <a:gd name="connsiteY37" fmla="*/ 120777 h 1608773"/>
              <a:gd name="connsiteX38" fmla="*/ 120968 w 1608868"/>
              <a:gd name="connsiteY38" fmla="*/ 804196 h 1608773"/>
              <a:gd name="connsiteX39" fmla="*/ 804482 w 1608868"/>
              <a:gd name="connsiteY39" fmla="*/ 1487614 h 1608773"/>
              <a:gd name="connsiteX40" fmla="*/ 1487996 w 1608868"/>
              <a:gd name="connsiteY40" fmla="*/ 804196 h 1608773"/>
              <a:gd name="connsiteX41" fmla="*/ 1487900 w 1608868"/>
              <a:gd name="connsiteY41" fmla="*/ 804196 h 1608773"/>
              <a:gd name="connsiteX42" fmla="*/ 804386 w 1608868"/>
              <a:gd name="connsiteY42" fmla="*/ 120777 h 1608773"/>
              <a:gd name="connsiteX43" fmla="*/ 804386 w 1608868"/>
              <a:gd name="connsiteY43" fmla="*/ 0 h 1608773"/>
              <a:gd name="connsiteX44" fmla="*/ 1608773 w 1608868"/>
              <a:gd name="connsiteY44" fmla="*/ 804386 h 1608773"/>
              <a:gd name="connsiteX45" fmla="*/ 1608868 w 1608868"/>
              <a:gd name="connsiteY45" fmla="*/ 804386 h 1608773"/>
              <a:gd name="connsiteX46" fmla="*/ 804482 w 1608868"/>
              <a:gd name="connsiteY46" fmla="*/ 1608773 h 1608773"/>
              <a:gd name="connsiteX47" fmla="*/ 0 w 1608868"/>
              <a:gd name="connsiteY47" fmla="*/ 804386 h 1608773"/>
              <a:gd name="connsiteX48" fmla="*/ 804386 w 1608868"/>
              <a:gd name="connsiteY48" fmla="*/ 0 h 160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08868" h="1608773">
                <a:moveTo>
                  <a:pt x="807814" y="566452"/>
                </a:moveTo>
                <a:lnTo>
                  <a:pt x="567118" y="807244"/>
                </a:lnTo>
                <a:lnTo>
                  <a:pt x="808291" y="1048321"/>
                </a:lnTo>
                <a:lnTo>
                  <a:pt x="1048987" y="807529"/>
                </a:lnTo>
                <a:close/>
                <a:moveTo>
                  <a:pt x="813946" y="426363"/>
                </a:moveTo>
                <a:cubicBezTo>
                  <a:pt x="824864" y="427339"/>
                  <a:pt x="835437" y="431245"/>
                  <a:pt x="844771" y="438436"/>
                </a:cubicBezTo>
                <a:lnTo>
                  <a:pt x="1171288" y="762571"/>
                </a:lnTo>
                <a:cubicBezTo>
                  <a:pt x="1194910" y="786098"/>
                  <a:pt x="1197958" y="819245"/>
                  <a:pt x="1177003" y="846010"/>
                </a:cubicBezTo>
                <a:lnTo>
                  <a:pt x="850582" y="1172527"/>
                </a:lnTo>
                <a:cubicBezTo>
                  <a:pt x="828960" y="1192720"/>
                  <a:pt x="797623" y="1195768"/>
                  <a:pt x="772953" y="1179290"/>
                </a:cubicBezTo>
                <a:cubicBezTo>
                  <a:pt x="691133" y="1095661"/>
                  <a:pt x="606456" y="1014603"/>
                  <a:pt x="523874" y="931735"/>
                </a:cubicBezTo>
                <a:lnTo>
                  <a:pt x="523779" y="931735"/>
                </a:lnTo>
                <a:cubicBezTo>
                  <a:pt x="504919" y="912781"/>
                  <a:pt x="434625" y="847439"/>
                  <a:pt x="428148" y="827722"/>
                </a:cubicBezTo>
                <a:cubicBezTo>
                  <a:pt x="422814" y="811435"/>
                  <a:pt x="424719" y="796195"/>
                  <a:pt x="431101" y="780478"/>
                </a:cubicBezTo>
                <a:cubicBezTo>
                  <a:pt x="544543" y="661892"/>
                  <a:pt x="660653" y="543115"/>
                  <a:pt x="781049" y="431863"/>
                </a:cubicBezTo>
                <a:cubicBezTo>
                  <a:pt x="791765" y="427339"/>
                  <a:pt x="803028" y="425387"/>
                  <a:pt x="813946" y="426363"/>
                </a:cubicBezTo>
                <a:close/>
                <a:moveTo>
                  <a:pt x="809554" y="327326"/>
                </a:moveTo>
                <a:cubicBezTo>
                  <a:pt x="741784" y="327160"/>
                  <a:pt x="673799" y="351473"/>
                  <a:pt x="618744" y="399669"/>
                </a:cubicBezTo>
                <a:cubicBezTo>
                  <a:pt x="549973" y="476250"/>
                  <a:pt x="463105" y="545115"/>
                  <a:pt x="396144" y="622268"/>
                </a:cubicBezTo>
                <a:cubicBezTo>
                  <a:pt x="300418" y="732472"/>
                  <a:pt x="303657" y="897636"/>
                  <a:pt x="405193" y="1002601"/>
                </a:cubicBezTo>
                <a:cubicBezTo>
                  <a:pt x="514254" y="1092612"/>
                  <a:pt x="619696" y="1269492"/>
                  <a:pt x="770572" y="1286637"/>
                </a:cubicBezTo>
                <a:cubicBezTo>
                  <a:pt x="851821" y="1295876"/>
                  <a:pt x="932688" y="1271873"/>
                  <a:pt x="994410" y="1218152"/>
                </a:cubicBezTo>
                <a:cubicBezTo>
                  <a:pt x="1064323" y="1140428"/>
                  <a:pt x="1152239" y="1070419"/>
                  <a:pt x="1220438" y="992124"/>
                </a:cubicBezTo>
                <a:cubicBezTo>
                  <a:pt x="1321784" y="875823"/>
                  <a:pt x="1308068" y="717042"/>
                  <a:pt x="1205674" y="607409"/>
                </a:cubicBezTo>
                <a:cubicBezTo>
                  <a:pt x="1139380" y="536448"/>
                  <a:pt x="1065085" y="472725"/>
                  <a:pt x="999172" y="401859"/>
                </a:cubicBezTo>
                <a:lnTo>
                  <a:pt x="999077" y="401859"/>
                </a:lnTo>
                <a:cubicBezTo>
                  <a:pt x="944880" y="352139"/>
                  <a:pt x="877324" y="327493"/>
                  <a:pt x="809554" y="327326"/>
                </a:cubicBezTo>
                <a:close/>
                <a:moveTo>
                  <a:pt x="806030" y="209347"/>
                </a:moveTo>
                <a:cubicBezTo>
                  <a:pt x="901161" y="209026"/>
                  <a:pt x="996458" y="242840"/>
                  <a:pt x="1074325" y="310515"/>
                </a:cubicBezTo>
                <a:cubicBezTo>
                  <a:pt x="1146810" y="387667"/>
                  <a:pt x="1231963" y="459295"/>
                  <a:pt x="1302448" y="537781"/>
                </a:cubicBezTo>
                <a:cubicBezTo>
                  <a:pt x="1445228" y="696658"/>
                  <a:pt x="1441990" y="933640"/>
                  <a:pt x="1293399" y="1087088"/>
                </a:cubicBezTo>
                <a:cubicBezTo>
                  <a:pt x="1153573" y="1210913"/>
                  <a:pt x="1046035" y="1393031"/>
                  <a:pt x="839057" y="1405414"/>
                </a:cubicBezTo>
                <a:cubicBezTo>
                  <a:pt x="714375" y="1412843"/>
                  <a:pt x="613600" y="1372362"/>
                  <a:pt x="523875" y="1289018"/>
                </a:cubicBezTo>
                <a:cubicBezTo>
                  <a:pt x="457866" y="1227772"/>
                  <a:pt x="382619" y="1153096"/>
                  <a:pt x="321754" y="1086897"/>
                </a:cubicBezTo>
                <a:cubicBezTo>
                  <a:pt x="177260" y="929925"/>
                  <a:pt x="167830" y="706850"/>
                  <a:pt x="308133" y="543496"/>
                </a:cubicBezTo>
                <a:cubicBezTo>
                  <a:pt x="387286" y="471106"/>
                  <a:pt x="459009" y="384048"/>
                  <a:pt x="538734" y="312991"/>
                </a:cubicBezTo>
                <a:cubicBezTo>
                  <a:pt x="615934" y="244126"/>
                  <a:pt x="710899" y="209669"/>
                  <a:pt x="806030" y="209347"/>
                </a:cubicBezTo>
                <a:close/>
                <a:moveTo>
                  <a:pt x="804386" y="120777"/>
                </a:moveTo>
                <a:cubicBezTo>
                  <a:pt x="426911" y="120777"/>
                  <a:pt x="120968" y="426720"/>
                  <a:pt x="120968" y="804196"/>
                </a:cubicBezTo>
                <a:cubicBezTo>
                  <a:pt x="120968" y="1181672"/>
                  <a:pt x="427006" y="1487614"/>
                  <a:pt x="804482" y="1487614"/>
                </a:cubicBezTo>
                <a:cubicBezTo>
                  <a:pt x="1181957" y="1487614"/>
                  <a:pt x="1487996" y="1181672"/>
                  <a:pt x="1487996" y="804196"/>
                </a:cubicBezTo>
                <a:lnTo>
                  <a:pt x="1487900" y="804196"/>
                </a:lnTo>
                <a:cubicBezTo>
                  <a:pt x="1487900" y="426720"/>
                  <a:pt x="1181862" y="120777"/>
                  <a:pt x="804386" y="120777"/>
                </a:cubicBezTo>
                <a:close/>
                <a:moveTo>
                  <a:pt x="804386" y="0"/>
                </a:moveTo>
                <a:cubicBezTo>
                  <a:pt x="1248632" y="0"/>
                  <a:pt x="1608773" y="360140"/>
                  <a:pt x="1608773" y="804386"/>
                </a:cubicBezTo>
                <a:lnTo>
                  <a:pt x="1608868" y="804386"/>
                </a:lnTo>
                <a:cubicBezTo>
                  <a:pt x="1608868" y="1248632"/>
                  <a:pt x="1248728" y="1608773"/>
                  <a:pt x="804482" y="1608773"/>
                </a:cubicBezTo>
                <a:cubicBezTo>
                  <a:pt x="360236" y="1608773"/>
                  <a:pt x="0" y="1248537"/>
                  <a:pt x="0" y="804386"/>
                </a:cubicBezTo>
                <a:cubicBezTo>
                  <a:pt x="0" y="360236"/>
                  <a:pt x="360140" y="0"/>
                  <a:pt x="804386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5635E2D-7E24-8E2E-36A0-8ACFF7ACB804}"/>
              </a:ext>
            </a:extLst>
          </p:cNvPr>
          <p:cNvSpPr/>
          <p:nvPr/>
        </p:nvSpPr>
        <p:spPr>
          <a:xfrm>
            <a:off x="4785419" y="5466797"/>
            <a:ext cx="144904" cy="144894"/>
          </a:xfrm>
          <a:custGeom>
            <a:avLst/>
            <a:gdLst>
              <a:gd name="connsiteX0" fmla="*/ 807814 w 1608868"/>
              <a:gd name="connsiteY0" fmla="*/ 566452 h 1608773"/>
              <a:gd name="connsiteX1" fmla="*/ 567118 w 1608868"/>
              <a:gd name="connsiteY1" fmla="*/ 807244 h 1608773"/>
              <a:gd name="connsiteX2" fmla="*/ 808291 w 1608868"/>
              <a:gd name="connsiteY2" fmla="*/ 1048321 h 1608773"/>
              <a:gd name="connsiteX3" fmla="*/ 1048987 w 1608868"/>
              <a:gd name="connsiteY3" fmla="*/ 807529 h 1608773"/>
              <a:gd name="connsiteX4" fmla="*/ 813946 w 1608868"/>
              <a:gd name="connsiteY4" fmla="*/ 426363 h 1608773"/>
              <a:gd name="connsiteX5" fmla="*/ 844771 w 1608868"/>
              <a:gd name="connsiteY5" fmla="*/ 438436 h 1608773"/>
              <a:gd name="connsiteX6" fmla="*/ 1171288 w 1608868"/>
              <a:gd name="connsiteY6" fmla="*/ 762571 h 1608773"/>
              <a:gd name="connsiteX7" fmla="*/ 1177003 w 1608868"/>
              <a:gd name="connsiteY7" fmla="*/ 846010 h 1608773"/>
              <a:gd name="connsiteX8" fmla="*/ 850582 w 1608868"/>
              <a:gd name="connsiteY8" fmla="*/ 1172527 h 1608773"/>
              <a:gd name="connsiteX9" fmla="*/ 772953 w 1608868"/>
              <a:gd name="connsiteY9" fmla="*/ 1179290 h 1608773"/>
              <a:gd name="connsiteX10" fmla="*/ 523874 w 1608868"/>
              <a:gd name="connsiteY10" fmla="*/ 931735 h 1608773"/>
              <a:gd name="connsiteX11" fmla="*/ 523779 w 1608868"/>
              <a:gd name="connsiteY11" fmla="*/ 931735 h 1608773"/>
              <a:gd name="connsiteX12" fmla="*/ 428148 w 1608868"/>
              <a:gd name="connsiteY12" fmla="*/ 827722 h 1608773"/>
              <a:gd name="connsiteX13" fmla="*/ 431101 w 1608868"/>
              <a:gd name="connsiteY13" fmla="*/ 780478 h 1608773"/>
              <a:gd name="connsiteX14" fmla="*/ 781049 w 1608868"/>
              <a:gd name="connsiteY14" fmla="*/ 431863 h 1608773"/>
              <a:gd name="connsiteX15" fmla="*/ 813946 w 1608868"/>
              <a:gd name="connsiteY15" fmla="*/ 426363 h 1608773"/>
              <a:gd name="connsiteX16" fmla="*/ 809554 w 1608868"/>
              <a:gd name="connsiteY16" fmla="*/ 327326 h 1608773"/>
              <a:gd name="connsiteX17" fmla="*/ 618744 w 1608868"/>
              <a:gd name="connsiteY17" fmla="*/ 399669 h 1608773"/>
              <a:gd name="connsiteX18" fmla="*/ 396144 w 1608868"/>
              <a:gd name="connsiteY18" fmla="*/ 622268 h 1608773"/>
              <a:gd name="connsiteX19" fmla="*/ 405193 w 1608868"/>
              <a:gd name="connsiteY19" fmla="*/ 1002601 h 1608773"/>
              <a:gd name="connsiteX20" fmla="*/ 770572 w 1608868"/>
              <a:gd name="connsiteY20" fmla="*/ 1286637 h 1608773"/>
              <a:gd name="connsiteX21" fmla="*/ 994410 w 1608868"/>
              <a:gd name="connsiteY21" fmla="*/ 1218152 h 1608773"/>
              <a:gd name="connsiteX22" fmla="*/ 1220438 w 1608868"/>
              <a:gd name="connsiteY22" fmla="*/ 992124 h 1608773"/>
              <a:gd name="connsiteX23" fmla="*/ 1205674 w 1608868"/>
              <a:gd name="connsiteY23" fmla="*/ 607409 h 1608773"/>
              <a:gd name="connsiteX24" fmla="*/ 999172 w 1608868"/>
              <a:gd name="connsiteY24" fmla="*/ 401859 h 1608773"/>
              <a:gd name="connsiteX25" fmla="*/ 999077 w 1608868"/>
              <a:gd name="connsiteY25" fmla="*/ 401859 h 1608773"/>
              <a:gd name="connsiteX26" fmla="*/ 809554 w 1608868"/>
              <a:gd name="connsiteY26" fmla="*/ 327326 h 1608773"/>
              <a:gd name="connsiteX27" fmla="*/ 806030 w 1608868"/>
              <a:gd name="connsiteY27" fmla="*/ 209347 h 1608773"/>
              <a:gd name="connsiteX28" fmla="*/ 1074325 w 1608868"/>
              <a:gd name="connsiteY28" fmla="*/ 310515 h 1608773"/>
              <a:gd name="connsiteX29" fmla="*/ 1302448 w 1608868"/>
              <a:gd name="connsiteY29" fmla="*/ 537781 h 1608773"/>
              <a:gd name="connsiteX30" fmla="*/ 1293399 w 1608868"/>
              <a:gd name="connsiteY30" fmla="*/ 1087088 h 1608773"/>
              <a:gd name="connsiteX31" fmla="*/ 839057 w 1608868"/>
              <a:gd name="connsiteY31" fmla="*/ 1405414 h 1608773"/>
              <a:gd name="connsiteX32" fmla="*/ 523875 w 1608868"/>
              <a:gd name="connsiteY32" fmla="*/ 1289018 h 1608773"/>
              <a:gd name="connsiteX33" fmla="*/ 321754 w 1608868"/>
              <a:gd name="connsiteY33" fmla="*/ 1086897 h 1608773"/>
              <a:gd name="connsiteX34" fmla="*/ 308133 w 1608868"/>
              <a:gd name="connsiteY34" fmla="*/ 543496 h 1608773"/>
              <a:gd name="connsiteX35" fmla="*/ 538734 w 1608868"/>
              <a:gd name="connsiteY35" fmla="*/ 312991 h 1608773"/>
              <a:gd name="connsiteX36" fmla="*/ 806030 w 1608868"/>
              <a:gd name="connsiteY36" fmla="*/ 209347 h 1608773"/>
              <a:gd name="connsiteX37" fmla="*/ 804386 w 1608868"/>
              <a:gd name="connsiteY37" fmla="*/ 120777 h 1608773"/>
              <a:gd name="connsiteX38" fmla="*/ 120968 w 1608868"/>
              <a:gd name="connsiteY38" fmla="*/ 804196 h 1608773"/>
              <a:gd name="connsiteX39" fmla="*/ 804482 w 1608868"/>
              <a:gd name="connsiteY39" fmla="*/ 1487614 h 1608773"/>
              <a:gd name="connsiteX40" fmla="*/ 1487996 w 1608868"/>
              <a:gd name="connsiteY40" fmla="*/ 804196 h 1608773"/>
              <a:gd name="connsiteX41" fmla="*/ 1487900 w 1608868"/>
              <a:gd name="connsiteY41" fmla="*/ 804196 h 1608773"/>
              <a:gd name="connsiteX42" fmla="*/ 804386 w 1608868"/>
              <a:gd name="connsiteY42" fmla="*/ 120777 h 1608773"/>
              <a:gd name="connsiteX43" fmla="*/ 804386 w 1608868"/>
              <a:gd name="connsiteY43" fmla="*/ 0 h 1608773"/>
              <a:gd name="connsiteX44" fmla="*/ 1608773 w 1608868"/>
              <a:gd name="connsiteY44" fmla="*/ 804386 h 1608773"/>
              <a:gd name="connsiteX45" fmla="*/ 1608868 w 1608868"/>
              <a:gd name="connsiteY45" fmla="*/ 804386 h 1608773"/>
              <a:gd name="connsiteX46" fmla="*/ 804482 w 1608868"/>
              <a:gd name="connsiteY46" fmla="*/ 1608773 h 1608773"/>
              <a:gd name="connsiteX47" fmla="*/ 0 w 1608868"/>
              <a:gd name="connsiteY47" fmla="*/ 804386 h 1608773"/>
              <a:gd name="connsiteX48" fmla="*/ 804386 w 1608868"/>
              <a:gd name="connsiteY48" fmla="*/ 0 h 160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08868" h="1608773">
                <a:moveTo>
                  <a:pt x="807814" y="566452"/>
                </a:moveTo>
                <a:lnTo>
                  <a:pt x="567118" y="807244"/>
                </a:lnTo>
                <a:lnTo>
                  <a:pt x="808291" y="1048321"/>
                </a:lnTo>
                <a:lnTo>
                  <a:pt x="1048987" y="807529"/>
                </a:lnTo>
                <a:close/>
                <a:moveTo>
                  <a:pt x="813946" y="426363"/>
                </a:moveTo>
                <a:cubicBezTo>
                  <a:pt x="824864" y="427339"/>
                  <a:pt x="835437" y="431245"/>
                  <a:pt x="844771" y="438436"/>
                </a:cubicBezTo>
                <a:lnTo>
                  <a:pt x="1171288" y="762571"/>
                </a:lnTo>
                <a:cubicBezTo>
                  <a:pt x="1194910" y="786098"/>
                  <a:pt x="1197958" y="819245"/>
                  <a:pt x="1177003" y="846010"/>
                </a:cubicBezTo>
                <a:lnTo>
                  <a:pt x="850582" y="1172527"/>
                </a:lnTo>
                <a:cubicBezTo>
                  <a:pt x="828960" y="1192720"/>
                  <a:pt x="797623" y="1195768"/>
                  <a:pt x="772953" y="1179290"/>
                </a:cubicBezTo>
                <a:cubicBezTo>
                  <a:pt x="691133" y="1095661"/>
                  <a:pt x="606456" y="1014603"/>
                  <a:pt x="523874" y="931735"/>
                </a:cubicBezTo>
                <a:lnTo>
                  <a:pt x="523779" y="931735"/>
                </a:lnTo>
                <a:cubicBezTo>
                  <a:pt x="504919" y="912781"/>
                  <a:pt x="434625" y="847439"/>
                  <a:pt x="428148" y="827722"/>
                </a:cubicBezTo>
                <a:cubicBezTo>
                  <a:pt x="422814" y="811435"/>
                  <a:pt x="424719" y="796195"/>
                  <a:pt x="431101" y="780478"/>
                </a:cubicBezTo>
                <a:cubicBezTo>
                  <a:pt x="544543" y="661892"/>
                  <a:pt x="660653" y="543115"/>
                  <a:pt x="781049" y="431863"/>
                </a:cubicBezTo>
                <a:cubicBezTo>
                  <a:pt x="791765" y="427339"/>
                  <a:pt x="803028" y="425387"/>
                  <a:pt x="813946" y="426363"/>
                </a:cubicBezTo>
                <a:close/>
                <a:moveTo>
                  <a:pt x="809554" y="327326"/>
                </a:moveTo>
                <a:cubicBezTo>
                  <a:pt x="741784" y="327160"/>
                  <a:pt x="673799" y="351473"/>
                  <a:pt x="618744" y="399669"/>
                </a:cubicBezTo>
                <a:cubicBezTo>
                  <a:pt x="549973" y="476250"/>
                  <a:pt x="463105" y="545115"/>
                  <a:pt x="396144" y="622268"/>
                </a:cubicBezTo>
                <a:cubicBezTo>
                  <a:pt x="300418" y="732472"/>
                  <a:pt x="303657" y="897636"/>
                  <a:pt x="405193" y="1002601"/>
                </a:cubicBezTo>
                <a:cubicBezTo>
                  <a:pt x="514254" y="1092612"/>
                  <a:pt x="619696" y="1269492"/>
                  <a:pt x="770572" y="1286637"/>
                </a:cubicBezTo>
                <a:cubicBezTo>
                  <a:pt x="851821" y="1295876"/>
                  <a:pt x="932688" y="1271873"/>
                  <a:pt x="994410" y="1218152"/>
                </a:cubicBezTo>
                <a:cubicBezTo>
                  <a:pt x="1064323" y="1140428"/>
                  <a:pt x="1152239" y="1070419"/>
                  <a:pt x="1220438" y="992124"/>
                </a:cubicBezTo>
                <a:cubicBezTo>
                  <a:pt x="1321784" y="875823"/>
                  <a:pt x="1308068" y="717042"/>
                  <a:pt x="1205674" y="607409"/>
                </a:cubicBezTo>
                <a:cubicBezTo>
                  <a:pt x="1139380" y="536448"/>
                  <a:pt x="1065085" y="472725"/>
                  <a:pt x="999172" y="401859"/>
                </a:cubicBezTo>
                <a:lnTo>
                  <a:pt x="999077" y="401859"/>
                </a:lnTo>
                <a:cubicBezTo>
                  <a:pt x="944880" y="352139"/>
                  <a:pt x="877324" y="327493"/>
                  <a:pt x="809554" y="327326"/>
                </a:cubicBezTo>
                <a:close/>
                <a:moveTo>
                  <a:pt x="806030" y="209347"/>
                </a:moveTo>
                <a:cubicBezTo>
                  <a:pt x="901161" y="209026"/>
                  <a:pt x="996458" y="242840"/>
                  <a:pt x="1074325" y="310515"/>
                </a:cubicBezTo>
                <a:cubicBezTo>
                  <a:pt x="1146810" y="387667"/>
                  <a:pt x="1231963" y="459295"/>
                  <a:pt x="1302448" y="537781"/>
                </a:cubicBezTo>
                <a:cubicBezTo>
                  <a:pt x="1445228" y="696658"/>
                  <a:pt x="1441990" y="933640"/>
                  <a:pt x="1293399" y="1087088"/>
                </a:cubicBezTo>
                <a:cubicBezTo>
                  <a:pt x="1153573" y="1210913"/>
                  <a:pt x="1046035" y="1393031"/>
                  <a:pt x="839057" y="1405414"/>
                </a:cubicBezTo>
                <a:cubicBezTo>
                  <a:pt x="714375" y="1412843"/>
                  <a:pt x="613600" y="1372362"/>
                  <a:pt x="523875" y="1289018"/>
                </a:cubicBezTo>
                <a:cubicBezTo>
                  <a:pt x="457866" y="1227772"/>
                  <a:pt x="382619" y="1153096"/>
                  <a:pt x="321754" y="1086897"/>
                </a:cubicBezTo>
                <a:cubicBezTo>
                  <a:pt x="177260" y="929925"/>
                  <a:pt x="167830" y="706850"/>
                  <a:pt x="308133" y="543496"/>
                </a:cubicBezTo>
                <a:cubicBezTo>
                  <a:pt x="387286" y="471106"/>
                  <a:pt x="459009" y="384048"/>
                  <a:pt x="538734" y="312991"/>
                </a:cubicBezTo>
                <a:cubicBezTo>
                  <a:pt x="615934" y="244126"/>
                  <a:pt x="710899" y="209669"/>
                  <a:pt x="806030" y="209347"/>
                </a:cubicBezTo>
                <a:close/>
                <a:moveTo>
                  <a:pt x="804386" y="120777"/>
                </a:moveTo>
                <a:cubicBezTo>
                  <a:pt x="426911" y="120777"/>
                  <a:pt x="120968" y="426720"/>
                  <a:pt x="120968" y="804196"/>
                </a:cubicBezTo>
                <a:cubicBezTo>
                  <a:pt x="120968" y="1181672"/>
                  <a:pt x="427006" y="1487614"/>
                  <a:pt x="804482" y="1487614"/>
                </a:cubicBezTo>
                <a:cubicBezTo>
                  <a:pt x="1181957" y="1487614"/>
                  <a:pt x="1487996" y="1181672"/>
                  <a:pt x="1487996" y="804196"/>
                </a:cubicBezTo>
                <a:lnTo>
                  <a:pt x="1487900" y="804196"/>
                </a:lnTo>
                <a:cubicBezTo>
                  <a:pt x="1487900" y="426720"/>
                  <a:pt x="1181862" y="120777"/>
                  <a:pt x="804386" y="120777"/>
                </a:cubicBezTo>
                <a:close/>
                <a:moveTo>
                  <a:pt x="804386" y="0"/>
                </a:moveTo>
                <a:cubicBezTo>
                  <a:pt x="1248632" y="0"/>
                  <a:pt x="1608773" y="360140"/>
                  <a:pt x="1608773" y="804386"/>
                </a:cubicBezTo>
                <a:lnTo>
                  <a:pt x="1608868" y="804386"/>
                </a:lnTo>
                <a:cubicBezTo>
                  <a:pt x="1608868" y="1248632"/>
                  <a:pt x="1248728" y="1608773"/>
                  <a:pt x="804482" y="1608773"/>
                </a:cubicBezTo>
                <a:cubicBezTo>
                  <a:pt x="360236" y="1608773"/>
                  <a:pt x="0" y="1248537"/>
                  <a:pt x="0" y="804386"/>
                </a:cubicBezTo>
                <a:cubicBezTo>
                  <a:pt x="0" y="360236"/>
                  <a:pt x="360140" y="0"/>
                  <a:pt x="804386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06805EC4-DDEC-B952-8670-8DE616434B62}"/>
              </a:ext>
            </a:extLst>
          </p:cNvPr>
          <p:cNvSpPr/>
          <p:nvPr/>
        </p:nvSpPr>
        <p:spPr>
          <a:xfrm>
            <a:off x="4785419" y="5790820"/>
            <a:ext cx="144904" cy="144894"/>
          </a:xfrm>
          <a:custGeom>
            <a:avLst/>
            <a:gdLst>
              <a:gd name="connsiteX0" fmla="*/ 807814 w 1608868"/>
              <a:gd name="connsiteY0" fmla="*/ 566452 h 1608773"/>
              <a:gd name="connsiteX1" fmla="*/ 567118 w 1608868"/>
              <a:gd name="connsiteY1" fmla="*/ 807244 h 1608773"/>
              <a:gd name="connsiteX2" fmla="*/ 808291 w 1608868"/>
              <a:gd name="connsiteY2" fmla="*/ 1048321 h 1608773"/>
              <a:gd name="connsiteX3" fmla="*/ 1048987 w 1608868"/>
              <a:gd name="connsiteY3" fmla="*/ 807529 h 1608773"/>
              <a:gd name="connsiteX4" fmla="*/ 813946 w 1608868"/>
              <a:gd name="connsiteY4" fmla="*/ 426363 h 1608773"/>
              <a:gd name="connsiteX5" fmla="*/ 844771 w 1608868"/>
              <a:gd name="connsiteY5" fmla="*/ 438436 h 1608773"/>
              <a:gd name="connsiteX6" fmla="*/ 1171288 w 1608868"/>
              <a:gd name="connsiteY6" fmla="*/ 762571 h 1608773"/>
              <a:gd name="connsiteX7" fmla="*/ 1177003 w 1608868"/>
              <a:gd name="connsiteY7" fmla="*/ 846010 h 1608773"/>
              <a:gd name="connsiteX8" fmla="*/ 850582 w 1608868"/>
              <a:gd name="connsiteY8" fmla="*/ 1172527 h 1608773"/>
              <a:gd name="connsiteX9" fmla="*/ 772953 w 1608868"/>
              <a:gd name="connsiteY9" fmla="*/ 1179290 h 1608773"/>
              <a:gd name="connsiteX10" fmla="*/ 523874 w 1608868"/>
              <a:gd name="connsiteY10" fmla="*/ 931735 h 1608773"/>
              <a:gd name="connsiteX11" fmla="*/ 523779 w 1608868"/>
              <a:gd name="connsiteY11" fmla="*/ 931735 h 1608773"/>
              <a:gd name="connsiteX12" fmla="*/ 428148 w 1608868"/>
              <a:gd name="connsiteY12" fmla="*/ 827722 h 1608773"/>
              <a:gd name="connsiteX13" fmla="*/ 431101 w 1608868"/>
              <a:gd name="connsiteY13" fmla="*/ 780478 h 1608773"/>
              <a:gd name="connsiteX14" fmla="*/ 781049 w 1608868"/>
              <a:gd name="connsiteY14" fmla="*/ 431863 h 1608773"/>
              <a:gd name="connsiteX15" fmla="*/ 813946 w 1608868"/>
              <a:gd name="connsiteY15" fmla="*/ 426363 h 1608773"/>
              <a:gd name="connsiteX16" fmla="*/ 809554 w 1608868"/>
              <a:gd name="connsiteY16" fmla="*/ 327326 h 1608773"/>
              <a:gd name="connsiteX17" fmla="*/ 618744 w 1608868"/>
              <a:gd name="connsiteY17" fmla="*/ 399669 h 1608773"/>
              <a:gd name="connsiteX18" fmla="*/ 396144 w 1608868"/>
              <a:gd name="connsiteY18" fmla="*/ 622268 h 1608773"/>
              <a:gd name="connsiteX19" fmla="*/ 405193 w 1608868"/>
              <a:gd name="connsiteY19" fmla="*/ 1002601 h 1608773"/>
              <a:gd name="connsiteX20" fmla="*/ 770572 w 1608868"/>
              <a:gd name="connsiteY20" fmla="*/ 1286637 h 1608773"/>
              <a:gd name="connsiteX21" fmla="*/ 994410 w 1608868"/>
              <a:gd name="connsiteY21" fmla="*/ 1218152 h 1608773"/>
              <a:gd name="connsiteX22" fmla="*/ 1220438 w 1608868"/>
              <a:gd name="connsiteY22" fmla="*/ 992124 h 1608773"/>
              <a:gd name="connsiteX23" fmla="*/ 1205674 w 1608868"/>
              <a:gd name="connsiteY23" fmla="*/ 607409 h 1608773"/>
              <a:gd name="connsiteX24" fmla="*/ 999172 w 1608868"/>
              <a:gd name="connsiteY24" fmla="*/ 401859 h 1608773"/>
              <a:gd name="connsiteX25" fmla="*/ 999077 w 1608868"/>
              <a:gd name="connsiteY25" fmla="*/ 401859 h 1608773"/>
              <a:gd name="connsiteX26" fmla="*/ 809554 w 1608868"/>
              <a:gd name="connsiteY26" fmla="*/ 327326 h 1608773"/>
              <a:gd name="connsiteX27" fmla="*/ 806030 w 1608868"/>
              <a:gd name="connsiteY27" fmla="*/ 209347 h 1608773"/>
              <a:gd name="connsiteX28" fmla="*/ 1074325 w 1608868"/>
              <a:gd name="connsiteY28" fmla="*/ 310515 h 1608773"/>
              <a:gd name="connsiteX29" fmla="*/ 1302448 w 1608868"/>
              <a:gd name="connsiteY29" fmla="*/ 537781 h 1608773"/>
              <a:gd name="connsiteX30" fmla="*/ 1293399 w 1608868"/>
              <a:gd name="connsiteY30" fmla="*/ 1087088 h 1608773"/>
              <a:gd name="connsiteX31" fmla="*/ 839057 w 1608868"/>
              <a:gd name="connsiteY31" fmla="*/ 1405414 h 1608773"/>
              <a:gd name="connsiteX32" fmla="*/ 523875 w 1608868"/>
              <a:gd name="connsiteY32" fmla="*/ 1289018 h 1608773"/>
              <a:gd name="connsiteX33" fmla="*/ 321754 w 1608868"/>
              <a:gd name="connsiteY33" fmla="*/ 1086897 h 1608773"/>
              <a:gd name="connsiteX34" fmla="*/ 308133 w 1608868"/>
              <a:gd name="connsiteY34" fmla="*/ 543496 h 1608773"/>
              <a:gd name="connsiteX35" fmla="*/ 538734 w 1608868"/>
              <a:gd name="connsiteY35" fmla="*/ 312991 h 1608773"/>
              <a:gd name="connsiteX36" fmla="*/ 806030 w 1608868"/>
              <a:gd name="connsiteY36" fmla="*/ 209347 h 1608773"/>
              <a:gd name="connsiteX37" fmla="*/ 804386 w 1608868"/>
              <a:gd name="connsiteY37" fmla="*/ 120777 h 1608773"/>
              <a:gd name="connsiteX38" fmla="*/ 120968 w 1608868"/>
              <a:gd name="connsiteY38" fmla="*/ 804196 h 1608773"/>
              <a:gd name="connsiteX39" fmla="*/ 804482 w 1608868"/>
              <a:gd name="connsiteY39" fmla="*/ 1487614 h 1608773"/>
              <a:gd name="connsiteX40" fmla="*/ 1487996 w 1608868"/>
              <a:gd name="connsiteY40" fmla="*/ 804196 h 1608773"/>
              <a:gd name="connsiteX41" fmla="*/ 1487900 w 1608868"/>
              <a:gd name="connsiteY41" fmla="*/ 804196 h 1608773"/>
              <a:gd name="connsiteX42" fmla="*/ 804386 w 1608868"/>
              <a:gd name="connsiteY42" fmla="*/ 120777 h 1608773"/>
              <a:gd name="connsiteX43" fmla="*/ 804386 w 1608868"/>
              <a:gd name="connsiteY43" fmla="*/ 0 h 1608773"/>
              <a:gd name="connsiteX44" fmla="*/ 1608773 w 1608868"/>
              <a:gd name="connsiteY44" fmla="*/ 804386 h 1608773"/>
              <a:gd name="connsiteX45" fmla="*/ 1608868 w 1608868"/>
              <a:gd name="connsiteY45" fmla="*/ 804386 h 1608773"/>
              <a:gd name="connsiteX46" fmla="*/ 804482 w 1608868"/>
              <a:gd name="connsiteY46" fmla="*/ 1608773 h 1608773"/>
              <a:gd name="connsiteX47" fmla="*/ 0 w 1608868"/>
              <a:gd name="connsiteY47" fmla="*/ 804386 h 1608773"/>
              <a:gd name="connsiteX48" fmla="*/ 804386 w 1608868"/>
              <a:gd name="connsiteY48" fmla="*/ 0 h 160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08868" h="1608773">
                <a:moveTo>
                  <a:pt x="807814" y="566452"/>
                </a:moveTo>
                <a:lnTo>
                  <a:pt x="567118" y="807244"/>
                </a:lnTo>
                <a:lnTo>
                  <a:pt x="808291" y="1048321"/>
                </a:lnTo>
                <a:lnTo>
                  <a:pt x="1048987" y="807529"/>
                </a:lnTo>
                <a:close/>
                <a:moveTo>
                  <a:pt x="813946" y="426363"/>
                </a:moveTo>
                <a:cubicBezTo>
                  <a:pt x="824864" y="427339"/>
                  <a:pt x="835437" y="431245"/>
                  <a:pt x="844771" y="438436"/>
                </a:cubicBezTo>
                <a:lnTo>
                  <a:pt x="1171288" y="762571"/>
                </a:lnTo>
                <a:cubicBezTo>
                  <a:pt x="1194910" y="786098"/>
                  <a:pt x="1197958" y="819245"/>
                  <a:pt x="1177003" y="846010"/>
                </a:cubicBezTo>
                <a:lnTo>
                  <a:pt x="850582" y="1172527"/>
                </a:lnTo>
                <a:cubicBezTo>
                  <a:pt x="828960" y="1192720"/>
                  <a:pt x="797623" y="1195768"/>
                  <a:pt x="772953" y="1179290"/>
                </a:cubicBezTo>
                <a:cubicBezTo>
                  <a:pt x="691133" y="1095661"/>
                  <a:pt x="606456" y="1014603"/>
                  <a:pt x="523874" y="931735"/>
                </a:cubicBezTo>
                <a:lnTo>
                  <a:pt x="523779" y="931735"/>
                </a:lnTo>
                <a:cubicBezTo>
                  <a:pt x="504919" y="912781"/>
                  <a:pt x="434625" y="847439"/>
                  <a:pt x="428148" y="827722"/>
                </a:cubicBezTo>
                <a:cubicBezTo>
                  <a:pt x="422814" y="811435"/>
                  <a:pt x="424719" y="796195"/>
                  <a:pt x="431101" y="780478"/>
                </a:cubicBezTo>
                <a:cubicBezTo>
                  <a:pt x="544543" y="661892"/>
                  <a:pt x="660653" y="543115"/>
                  <a:pt x="781049" y="431863"/>
                </a:cubicBezTo>
                <a:cubicBezTo>
                  <a:pt x="791765" y="427339"/>
                  <a:pt x="803028" y="425387"/>
                  <a:pt x="813946" y="426363"/>
                </a:cubicBezTo>
                <a:close/>
                <a:moveTo>
                  <a:pt x="809554" y="327326"/>
                </a:moveTo>
                <a:cubicBezTo>
                  <a:pt x="741784" y="327160"/>
                  <a:pt x="673799" y="351473"/>
                  <a:pt x="618744" y="399669"/>
                </a:cubicBezTo>
                <a:cubicBezTo>
                  <a:pt x="549973" y="476250"/>
                  <a:pt x="463105" y="545115"/>
                  <a:pt x="396144" y="622268"/>
                </a:cubicBezTo>
                <a:cubicBezTo>
                  <a:pt x="300418" y="732472"/>
                  <a:pt x="303657" y="897636"/>
                  <a:pt x="405193" y="1002601"/>
                </a:cubicBezTo>
                <a:cubicBezTo>
                  <a:pt x="514254" y="1092612"/>
                  <a:pt x="619696" y="1269492"/>
                  <a:pt x="770572" y="1286637"/>
                </a:cubicBezTo>
                <a:cubicBezTo>
                  <a:pt x="851821" y="1295876"/>
                  <a:pt x="932688" y="1271873"/>
                  <a:pt x="994410" y="1218152"/>
                </a:cubicBezTo>
                <a:cubicBezTo>
                  <a:pt x="1064323" y="1140428"/>
                  <a:pt x="1152239" y="1070419"/>
                  <a:pt x="1220438" y="992124"/>
                </a:cubicBezTo>
                <a:cubicBezTo>
                  <a:pt x="1321784" y="875823"/>
                  <a:pt x="1308068" y="717042"/>
                  <a:pt x="1205674" y="607409"/>
                </a:cubicBezTo>
                <a:cubicBezTo>
                  <a:pt x="1139380" y="536448"/>
                  <a:pt x="1065085" y="472725"/>
                  <a:pt x="999172" y="401859"/>
                </a:cubicBezTo>
                <a:lnTo>
                  <a:pt x="999077" y="401859"/>
                </a:lnTo>
                <a:cubicBezTo>
                  <a:pt x="944880" y="352139"/>
                  <a:pt x="877324" y="327493"/>
                  <a:pt x="809554" y="327326"/>
                </a:cubicBezTo>
                <a:close/>
                <a:moveTo>
                  <a:pt x="806030" y="209347"/>
                </a:moveTo>
                <a:cubicBezTo>
                  <a:pt x="901161" y="209026"/>
                  <a:pt x="996458" y="242840"/>
                  <a:pt x="1074325" y="310515"/>
                </a:cubicBezTo>
                <a:cubicBezTo>
                  <a:pt x="1146810" y="387667"/>
                  <a:pt x="1231963" y="459295"/>
                  <a:pt x="1302448" y="537781"/>
                </a:cubicBezTo>
                <a:cubicBezTo>
                  <a:pt x="1445228" y="696658"/>
                  <a:pt x="1441990" y="933640"/>
                  <a:pt x="1293399" y="1087088"/>
                </a:cubicBezTo>
                <a:cubicBezTo>
                  <a:pt x="1153573" y="1210913"/>
                  <a:pt x="1046035" y="1393031"/>
                  <a:pt x="839057" y="1405414"/>
                </a:cubicBezTo>
                <a:cubicBezTo>
                  <a:pt x="714375" y="1412843"/>
                  <a:pt x="613600" y="1372362"/>
                  <a:pt x="523875" y="1289018"/>
                </a:cubicBezTo>
                <a:cubicBezTo>
                  <a:pt x="457866" y="1227772"/>
                  <a:pt x="382619" y="1153096"/>
                  <a:pt x="321754" y="1086897"/>
                </a:cubicBezTo>
                <a:cubicBezTo>
                  <a:pt x="177260" y="929925"/>
                  <a:pt x="167830" y="706850"/>
                  <a:pt x="308133" y="543496"/>
                </a:cubicBezTo>
                <a:cubicBezTo>
                  <a:pt x="387286" y="471106"/>
                  <a:pt x="459009" y="384048"/>
                  <a:pt x="538734" y="312991"/>
                </a:cubicBezTo>
                <a:cubicBezTo>
                  <a:pt x="615934" y="244126"/>
                  <a:pt x="710899" y="209669"/>
                  <a:pt x="806030" y="209347"/>
                </a:cubicBezTo>
                <a:close/>
                <a:moveTo>
                  <a:pt x="804386" y="120777"/>
                </a:moveTo>
                <a:cubicBezTo>
                  <a:pt x="426911" y="120777"/>
                  <a:pt x="120968" y="426720"/>
                  <a:pt x="120968" y="804196"/>
                </a:cubicBezTo>
                <a:cubicBezTo>
                  <a:pt x="120968" y="1181672"/>
                  <a:pt x="427006" y="1487614"/>
                  <a:pt x="804482" y="1487614"/>
                </a:cubicBezTo>
                <a:cubicBezTo>
                  <a:pt x="1181957" y="1487614"/>
                  <a:pt x="1487996" y="1181672"/>
                  <a:pt x="1487996" y="804196"/>
                </a:cubicBezTo>
                <a:lnTo>
                  <a:pt x="1487900" y="804196"/>
                </a:lnTo>
                <a:cubicBezTo>
                  <a:pt x="1487900" y="426720"/>
                  <a:pt x="1181862" y="120777"/>
                  <a:pt x="804386" y="120777"/>
                </a:cubicBezTo>
                <a:close/>
                <a:moveTo>
                  <a:pt x="804386" y="0"/>
                </a:moveTo>
                <a:cubicBezTo>
                  <a:pt x="1248632" y="0"/>
                  <a:pt x="1608773" y="360140"/>
                  <a:pt x="1608773" y="804386"/>
                </a:cubicBezTo>
                <a:lnTo>
                  <a:pt x="1608868" y="804386"/>
                </a:lnTo>
                <a:cubicBezTo>
                  <a:pt x="1608868" y="1248632"/>
                  <a:pt x="1248728" y="1608773"/>
                  <a:pt x="804482" y="1608773"/>
                </a:cubicBezTo>
                <a:cubicBezTo>
                  <a:pt x="360236" y="1608773"/>
                  <a:pt x="0" y="1248537"/>
                  <a:pt x="0" y="804386"/>
                </a:cubicBezTo>
                <a:cubicBezTo>
                  <a:pt x="0" y="360236"/>
                  <a:pt x="360140" y="0"/>
                  <a:pt x="804386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25426"/>
      </p:ext>
    </p:extLst>
  </p:cSld>
  <p:clrMapOvr>
    <a:masterClrMapping/>
  </p:clrMapOvr>
</p:sld>
</file>

<file path=ppt/theme/theme1.xml><?xml version="1.0" encoding="utf-8"?>
<a:theme xmlns:a="http://schemas.openxmlformats.org/drawingml/2006/main" name="Rungis PPT">
  <a:themeElements>
    <a:clrScheme name="RUNGIS PPT">
      <a:dk1>
        <a:sysClr val="windowText" lastClr="000000"/>
      </a:dk1>
      <a:lt1>
        <a:sysClr val="window" lastClr="FFFFFF"/>
      </a:lt1>
      <a:dk2>
        <a:srgbClr val="DB001C"/>
      </a:dk2>
      <a:lt2>
        <a:srgbClr val="DBDBDB"/>
      </a:lt2>
      <a:accent1>
        <a:srgbClr val="E86678"/>
      </a:accent1>
      <a:accent2>
        <a:srgbClr val="DB001C"/>
      </a:accent2>
      <a:accent3>
        <a:srgbClr val="E3334A"/>
      </a:accent3>
      <a:accent4>
        <a:srgbClr val="F299A3"/>
      </a:accent4>
      <a:accent5>
        <a:srgbClr val="F7CCD1"/>
      </a:accent5>
      <a:accent6>
        <a:srgbClr val="DBDBDB"/>
      </a:accent6>
      <a:hlink>
        <a:srgbClr val="000000"/>
      </a:hlink>
      <a:folHlink>
        <a:srgbClr val="00000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ungis PPT">
  <a:themeElements>
    <a:clrScheme name="RUNGIS PPT">
      <a:dk1>
        <a:srgbClr val="000000"/>
      </a:dk1>
      <a:lt1>
        <a:srgbClr val="FFFFFF"/>
      </a:lt1>
      <a:dk2>
        <a:srgbClr val="DB001C"/>
      </a:dk2>
      <a:lt2>
        <a:srgbClr val="DBDBDB"/>
      </a:lt2>
      <a:accent1>
        <a:srgbClr val="E86678"/>
      </a:accent1>
      <a:accent2>
        <a:srgbClr val="DB001C"/>
      </a:accent2>
      <a:accent3>
        <a:srgbClr val="E3334A"/>
      </a:accent3>
      <a:accent4>
        <a:srgbClr val="F299A3"/>
      </a:accent4>
      <a:accent5>
        <a:srgbClr val="F7CCD1"/>
      </a:accent5>
      <a:accent6>
        <a:srgbClr val="DBDBDB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Rungis PPT">
  <a:themeElements>
    <a:clrScheme name="RUNGIS PPT">
      <a:dk1>
        <a:sysClr val="windowText" lastClr="000000"/>
      </a:dk1>
      <a:lt1>
        <a:sysClr val="window" lastClr="FFFFFF"/>
      </a:lt1>
      <a:dk2>
        <a:srgbClr val="DB001C"/>
      </a:dk2>
      <a:lt2>
        <a:srgbClr val="DBDBDB"/>
      </a:lt2>
      <a:accent1>
        <a:srgbClr val="E86678"/>
      </a:accent1>
      <a:accent2>
        <a:srgbClr val="DB001C"/>
      </a:accent2>
      <a:accent3>
        <a:srgbClr val="E3334A"/>
      </a:accent3>
      <a:accent4>
        <a:srgbClr val="F299A3"/>
      </a:accent4>
      <a:accent5>
        <a:srgbClr val="F7CCD1"/>
      </a:accent5>
      <a:accent6>
        <a:srgbClr val="DBDBDB"/>
      </a:accent6>
      <a:hlink>
        <a:srgbClr val="000000"/>
      </a:hlink>
      <a:folHlink>
        <a:srgbClr val="00000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 power point Rungis" id="{B364ABD3-FEB1-45F4-9014-E3EDCAB5DEC7}" vid="{1F96A3AB-280C-4B23-B0E5-2E01255424A7}"/>
    </a:ext>
  </a:extLst>
</a:theme>
</file>

<file path=ppt/theme/theme4.xml><?xml version="1.0" encoding="utf-8"?>
<a:theme xmlns:a="http://schemas.openxmlformats.org/drawingml/2006/main" name="Thème Office">
  <a:themeElements>
    <a:clrScheme name="AGORALIM">
      <a:dk1>
        <a:sysClr val="windowText" lastClr="000000"/>
      </a:dk1>
      <a:lt1>
        <a:sysClr val="window" lastClr="FFFFFF"/>
      </a:lt1>
      <a:dk2>
        <a:srgbClr val="DB001C"/>
      </a:dk2>
      <a:lt2>
        <a:srgbClr val="F0F1F1"/>
      </a:lt2>
      <a:accent1>
        <a:srgbClr val="133E43"/>
      </a:accent1>
      <a:accent2>
        <a:srgbClr val="407D5B"/>
      </a:accent2>
      <a:accent3>
        <a:srgbClr val="C1DFD3"/>
      </a:accent3>
      <a:accent4>
        <a:srgbClr val="EDF6F3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SEMMARIS RUNGIS">
      <a:majorFont>
        <a:latin typeface="Raleway ExtraBold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Theory and practise of wholesale market</Template>
  <TotalTime>49</TotalTime>
  <Words>700</Words>
  <Application>Microsoft Office PowerPoint</Application>
  <PresentationFormat>Grand écran</PresentationFormat>
  <Paragraphs>126</Paragraphs>
  <Slides>16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Aptos</vt:lpstr>
      <vt:lpstr>Arial</vt:lpstr>
      <vt:lpstr>Barlow</vt:lpstr>
      <vt:lpstr>Calibri</vt:lpstr>
      <vt:lpstr>Raleway ExtraBold</vt:lpstr>
      <vt:lpstr>Wingdings</vt:lpstr>
      <vt:lpstr>Rungis PPT</vt:lpstr>
      <vt:lpstr>1_Rungis PPT</vt:lpstr>
      <vt:lpstr>2_Rungis PPT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Rungis</Manager>
  <Company>Rungis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SEMMARIS</dc:title>
  <dc:subject>Rungis</dc:subject>
  <dc:creator>Vincent Gallet</dc:creator>
  <cp:lastModifiedBy>Aminata Diop</cp:lastModifiedBy>
  <cp:revision>15</cp:revision>
  <cp:lastPrinted>2019-10-16T11:44:00Z</cp:lastPrinted>
  <dcterms:created xsi:type="dcterms:W3CDTF">2023-02-16T08:25:19Z</dcterms:created>
  <dcterms:modified xsi:type="dcterms:W3CDTF">2025-11-26T15:31:08Z</dcterms:modified>
</cp:coreProperties>
</file>